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2" r:id="rId15"/>
    <p:sldId id="269" r:id="rId16"/>
    <p:sldId id="270"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Lora"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Va2kMtS9NbBsicvWsiJ8YUlzu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103B23-1C41-4E0A-A684-D23CB8689211}">
  <a:tblStyle styleId="{CB103B23-1C41-4E0A-A684-D23CB86892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 Drewett" userId="af7f378769e267d9" providerId="LiveId" clId="{3985F81F-9405-44A9-A080-07DD5DB0493E}"/>
    <pc:docChg chg="modSld">
      <pc:chgData name="Leigh Drewett" userId="af7f378769e267d9" providerId="LiveId" clId="{3985F81F-9405-44A9-A080-07DD5DB0493E}" dt="2022-01-10T18:13:40.768" v="41" actId="20577"/>
      <pc:docMkLst>
        <pc:docMk/>
      </pc:docMkLst>
      <pc:sldChg chg="modSp mod">
        <pc:chgData name="Leigh Drewett" userId="af7f378769e267d9" providerId="LiveId" clId="{3985F81F-9405-44A9-A080-07DD5DB0493E}" dt="2022-01-10T18:13:40.768" v="41" actId="20577"/>
        <pc:sldMkLst>
          <pc:docMk/>
          <pc:sldMk cId="0" sldId="256"/>
        </pc:sldMkLst>
        <pc:spChg chg="mod">
          <ac:chgData name="Leigh Drewett" userId="af7f378769e267d9" providerId="LiveId" clId="{3985F81F-9405-44A9-A080-07DD5DB0493E}" dt="2022-01-10T18:13:40.768" v="41" actId="20577"/>
          <ac:spMkLst>
            <pc:docMk/>
            <pc:sldMk cId="0" sldId="256"/>
            <ac:spMk id="8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9c7a5740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e9c7a5740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8d9be15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e8d9be15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12192000" cy="7044000"/>
          </a:xfrm>
          <a:prstGeom prst="rect">
            <a:avLst/>
          </a:prstGeom>
          <a:gradFill>
            <a:gsLst>
              <a:gs pos="0">
                <a:schemeClr val="accent1"/>
              </a:gs>
              <a:gs pos="67000">
                <a:srgbClr val="A64D79"/>
              </a:gs>
              <a:gs pos="100000">
                <a:srgbClr val="FFF2CC"/>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txBox="1">
            <a:spLocks noGrp="1"/>
          </p:cNvSpPr>
          <p:nvPr>
            <p:ph type="subTitle" idx="1"/>
          </p:nvPr>
        </p:nvSpPr>
        <p:spPr>
          <a:xfrm>
            <a:off x="800400" y="5016500"/>
            <a:ext cx="10223400" cy="1453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2400"/>
              <a:buNone/>
            </a:pPr>
            <a:endParaRPr dirty="0">
              <a:solidFill>
                <a:schemeClr val="lt1"/>
              </a:solidFill>
            </a:endParaRPr>
          </a:p>
          <a:p>
            <a:pPr marL="0" lvl="0" indent="0" algn="ctr" rtl="0">
              <a:lnSpc>
                <a:spcPct val="90000"/>
              </a:lnSpc>
              <a:spcBef>
                <a:spcPts val="1000"/>
              </a:spcBef>
              <a:spcAft>
                <a:spcPts val="0"/>
              </a:spcAft>
              <a:buClr>
                <a:schemeClr val="dk1"/>
              </a:buClr>
              <a:buSzPts val="2400"/>
              <a:buNone/>
            </a:pPr>
            <a:endParaRPr dirty="0"/>
          </a:p>
        </p:txBody>
      </p:sp>
      <p:sp>
        <p:nvSpPr>
          <p:cNvPr id="86" name="Google Shape;86;p1"/>
          <p:cNvSpPr txBox="1">
            <a:spLocks noGrp="1"/>
          </p:cNvSpPr>
          <p:nvPr>
            <p:ph type="subTitle" idx="1"/>
          </p:nvPr>
        </p:nvSpPr>
        <p:spPr>
          <a:xfrm>
            <a:off x="1524000" y="1907506"/>
            <a:ext cx="9144000" cy="25014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ts val="2400"/>
              <a:buNone/>
            </a:pPr>
            <a:endParaRPr dirty="0">
              <a:latin typeface="Lora"/>
              <a:ea typeface="Lora"/>
              <a:cs typeface="Lora"/>
              <a:sym typeface="Lora"/>
            </a:endParaRPr>
          </a:p>
          <a:p>
            <a:pPr marL="0" lvl="0" indent="0" algn="ctr" rtl="0">
              <a:lnSpc>
                <a:spcPct val="90000"/>
              </a:lnSpc>
              <a:spcBef>
                <a:spcPts val="1000"/>
              </a:spcBef>
              <a:spcAft>
                <a:spcPts val="0"/>
              </a:spcAft>
              <a:buClr>
                <a:schemeClr val="dk1"/>
              </a:buClr>
              <a:buSzPts val="2400"/>
              <a:buNone/>
            </a:pPr>
            <a:r>
              <a:rPr lang="en-US" sz="7900" dirty="0">
                <a:solidFill>
                  <a:schemeClr val="lt1"/>
                </a:solidFill>
                <a:latin typeface="Lora"/>
                <a:ea typeface="Lora"/>
                <a:cs typeface="Lora"/>
                <a:sym typeface="Lora"/>
              </a:rPr>
              <a:t>Finding God </a:t>
            </a:r>
          </a:p>
          <a:p>
            <a:pPr marL="0" lvl="0" indent="0" algn="ctr" rtl="0">
              <a:lnSpc>
                <a:spcPct val="90000"/>
              </a:lnSpc>
              <a:spcBef>
                <a:spcPts val="1000"/>
              </a:spcBef>
              <a:spcAft>
                <a:spcPts val="0"/>
              </a:spcAft>
              <a:buClr>
                <a:schemeClr val="dk1"/>
              </a:buClr>
              <a:buSzPts val="2400"/>
              <a:buNone/>
            </a:pPr>
            <a:r>
              <a:rPr lang="en-US" sz="7900" dirty="0">
                <a:solidFill>
                  <a:schemeClr val="lt1"/>
                </a:solidFill>
                <a:latin typeface="Lora"/>
                <a:ea typeface="Lora"/>
                <a:cs typeface="Lora"/>
                <a:sym typeface="Lora"/>
              </a:rPr>
              <a:t>After relapse</a:t>
            </a:r>
            <a:endParaRPr sz="7900" dirty="0">
              <a:solidFill>
                <a:schemeClr val="lt1"/>
              </a:solidFill>
              <a:latin typeface="Lora"/>
              <a:ea typeface="Lora"/>
              <a:cs typeface="Lora"/>
              <a:sym typeface="Lo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latin typeface="Lora"/>
                <a:ea typeface="Lora"/>
                <a:cs typeface="Lora"/>
                <a:sym typeface="Lora"/>
              </a:rPr>
              <a:t>Summary and closing thoughts </a:t>
            </a:r>
            <a:endParaRPr b="1">
              <a:latin typeface="Lora"/>
              <a:ea typeface="Lora"/>
              <a:cs typeface="Lora"/>
              <a:sym typeface="Lora"/>
            </a:endParaRPr>
          </a:p>
        </p:txBody>
      </p:sp>
      <p:sp>
        <p:nvSpPr>
          <p:cNvPr id="141" name="Google Shape;141;p13"/>
          <p:cNvSpPr txBox="1">
            <a:spLocks noGrp="1"/>
          </p:cNvSpPr>
          <p:nvPr>
            <p:ph type="body" idx="1"/>
          </p:nvPr>
        </p:nvSpPr>
        <p:spPr>
          <a:xfrm>
            <a:off x="838200" y="1562576"/>
            <a:ext cx="10515600" cy="4614300"/>
          </a:xfrm>
          <a:prstGeom prst="rect">
            <a:avLst/>
          </a:prstGeom>
          <a:noFill/>
          <a:ln>
            <a:noFill/>
          </a:ln>
        </p:spPr>
        <p:txBody>
          <a:bodyPr spcFirstLastPara="1" wrap="square" lIns="91425" tIns="45700" rIns="91425" bIns="45700" anchor="t" anchorCtr="0">
            <a:normAutofit/>
          </a:bodyPr>
          <a:lstStyle/>
          <a:p>
            <a:pPr marL="457200" lvl="0" indent="-315753" algn="l" rtl="0">
              <a:lnSpc>
                <a:spcPct val="100000"/>
              </a:lnSpc>
              <a:spcBef>
                <a:spcPts val="0"/>
              </a:spcBef>
              <a:spcAft>
                <a:spcPts val="0"/>
              </a:spcAft>
              <a:buSzPts val="1373"/>
              <a:buFont typeface="Lora"/>
              <a:buChar char="-"/>
            </a:pPr>
            <a:r>
              <a:rPr lang="en-US" sz="2297">
                <a:latin typeface="Lora"/>
                <a:ea typeface="Lora"/>
                <a:cs typeface="Lora"/>
                <a:sym typeface="Lora"/>
              </a:rPr>
              <a:t>Relapse is not part of everyone’s story but for some of us it is.</a:t>
            </a:r>
            <a:endParaRPr sz="2297">
              <a:latin typeface="Lora"/>
              <a:ea typeface="Lora"/>
              <a:cs typeface="Lora"/>
              <a:sym typeface="Lora"/>
            </a:endParaRPr>
          </a:p>
          <a:p>
            <a:pPr marL="457200" lvl="0" indent="-315753" algn="l" rtl="0">
              <a:lnSpc>
                <a:spcPct val="100000"/>
              </a:lnSpc>
              <a:spcBef>
                <a:spcPts val="2000"/>
              </a:spcBef>
              <a:spcAft>
                <a:spcPts val="0"/>
              </a:spcAft>
              <a:buSzPts val="1373"/>
              <a:buFont typeface="Lora"/>
              <a:buChar char="-"/>
            </a:pPr>
            <a:r>
              <a:rPr lang="en-US" sz="2297">
                <a:latin typeface="Lora"/>
                <a:ea typeface="Lora"/>
                <a:cs typeface="Lora"/>
                <a:sym typeface="Lora"/>
              </a:rPr>
              <a:t>Recovery and a rekindling of a relationship with our Higher Power is possible.</a:t>
            </a:r>
            <a:endParaRPr sz="2297">
              <a:latin typeface="Lora"/>
              <a:ea typeface="Lora"/>
              <a:cs typeface="Lora"/>
              <a:sym typeface="Lora"/>
            </a:endParaRPr>
          </a:p>
          <a:p>
            <a:pPr marL="457200" lvl="0" indent="-315753" algn="l" rtl="0">
              <a:lnSpc>
                <a:spcPct val="100000"/>
              </a:lnSpc>
              <a:spcBef>
                <a:spcPts val="2000"/>
              </a:spcBef>
              <a:spcAft>
                <a:spcPts val="0"/>
              </a:spcAft>
              <a:buSzPts val="1373"/>
              <a:buFont typeface="Lora"/>
              <a:buChar char="-"/>
            </a:pPr>
            <a:r>
              <a:rPr lang="en-US" sz="2297">
                <a:latin typeface="Lora"/>
                <a:ea typeface="Lora"/>
                <a:cs typeface="Lora"/>
                <a:sym typeface="Lora"/>
              </a:rPr>
              <a:t>It is vital to share experience, strength, and hope as shame can keep us in bondage to the hell of this disease.</a:t>
            </a:r>
            <a:endParaRPr sz="2297">
              <a:latin typeface="Lora"/>
              <a:ea typeface="Lora"/>
              <a:cs typeface="Lora"/>
              <a:sym typeface="Lora"/>
            </a:endParaRPr>
          </a:p>
          <a:p>
            <a:pPr marL="457200" lvl="0" indent="-315753" algn="l" rtl="0">
              <a:lnSpc>
                <a:spcPct val="100000"/>
              </a:lnSpc>
              <a:spcBef>
                <a:spcPts val="2000"/>
              </a:spcBef>
              <a:spcAft>
                <a:spcPts val="0"/>
              </a:spcAft>
              <a:buSzPts val="1373"/>
              <a:buFont typeface="Lora"/>
              <a:buChar char="-"/>
            </a:pPr>
            <a:r>
              <a:rPr lang="en-US" sz="2297">
                <a:latin typeface="Lora"/>
                <a:ea typeface="Lora"/>
                <a:cs typeface="Lora"/>
                <a:sym typeface="Lora"/>
              </a:rPr>
              <a:t>Honesty is vital…page 65: Nothing counted but thoroughness and honesty.</a:t>
            </a:r>
            <a:endParaRPr sz="2297">
              <a:latin typeface="Lora"/>
              <a:ea typeface="Lora"/>
              <a:cs typeface="Lora"/>
              <a:sym typeface="Lora"/>
            </a:endParaRPr>
          </a:p>
          <a:p>
            <a:pPr marL="457200" lvl="0" indent="-315753" algn="l" rtl="0">
              <a:lnSpc>
                <a:spcPct val="100000"/>
              </a:lnSpc>
              <a:spcBef>
                <a:spcPts val="2000"/>
              </a:spcBef>
              <a:spcAft>
                <a:spcPts val="2000"/>
              </a:spcAft>
              <a:buSzPts val="1373"/>
              <a:buFont typeface="Lora"/>
              <a:buChar char="-"/>
            </a:pPr>
            <a:r>
              <a:rPr lang="en-US" sz="2297">
                <a:latin typeface="Lora"/>
                <a:ea typeface="Lora"/>
                <a:cs typeface="Lora"/>
                <a:sym typeface="Lora"/>
              </a:rPr>
              <a:t>The fear of more eating and more destruction must outweigh the fear of letting the food go. It must or it will kill us.</a:t>
            </a:r>
            <a:endParaRPr sz="2297">
              <a:latin typeface="Lora"/>
              <a:ea typeface="Lora"/>
              <a:cs typeface="Lora"/>
              <a:sym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4"/>
          <p:cNvSpPr txBox="1">
            <a:spLocks noGrp="1"/>
          </p:cNvSpPr>
          <p:nvPr>
            <p:ph type="title"/>
          </p:nvPr>
        </p:nvSpPr>
        <p:spPr>
          <a:xfrm>
            <a:off x="838200" y="365747"/>
            <a:ext cx="10515600" cy="1128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latin typeface="Lora"/>
                <a:ea typeface="Lora"/>
                <a:cs typeface="Lora"/>
                <a:sym typeface="Lora"/>
              </a:rPr>
              <a:t>Summary and closing thoughts </a:t>
            </a:r>
            <a:endParaRPr b="1" dirty="0">
              <a:latin typeface="Lora"/>
              <a:ea typeface="Lora"/>
              <a:cs typeface="Lora"/>
              <a:sym typeface="Lora"/>
            </a:endParaRPr>
          </a:p>
        </p:txBody>
      </p:sp>
      <p:sp>
        <p:nvSpPr>
          <p:cNvPr id="147" name="Google Shape;147;p14"/>
          <p:cNvSpPr txBox="1">
            <a:spLocks noGrp="1"/>
          </p:cNvSpPr>
          <p:nvPr>
            <p:ph type="body" idx="1"/>
          </p:nvPr>
        </p:nvSpPr>
        <p:spPr>
          <a:xfrm>
            <a:off x="838200" y="1337950"/>
            <a:ext cx="10515600" cy="5262600"/>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0"/>
              </a:spcBef>
              <a:spcAft>
                <a:spcPts val="0"/>
              </a:spcAft>
              <a:buSzPts val="2000"/>
              <a:buFont typeface="Lora"/>
              <a:buChar char="-"/>
            </a:pPr>
            <a:r>
              <a:rPr lang="en-US" sz="2000" dirty="0">
                <a:latin typeface="Lora"/>
                <a:ea typeface="Lora"/>
                <a:cs typeface="Lora"/>
                <a:sym typeface="Lora"/>
              </a:rPr>
              <a:t>Stop asking, “why me?” Page 328: It’s like a man standing on a bridge in the middle of a river with his pants on fire wondering why his pants are on fire. It doesn’t matter. Just jump in!</a:t>
            </a:r>
            <a:endParaRPr sz="2000" dirty="0">
              <a:latin typeface="Lora"/>
              <a:ea typeface="Lora"/>
              <a:cs typeface="Lora"/>
              <a:sym typeface="Lora"/>
            </a:endParaRPr>
          </a:p>
          <a:p>
            <a:pPr marL="457200" lvl="0" indent="-355600" algn="l" rtl="0">
              <a:lnSpc>
                <a:spcPct val="100000"/>
              </a:lnSpc>
              <a:spcBef>
                <a:spcPts val="2000"/>
              </a:spcBef>
              <a:spcAft>
                <a:spcPts val="0"/>
              </a:spcAft>
              <a:buSzPts val="2000"/>
              <a:buFont typeface="Lora"/>
              <a:buChar char="-"/>
            </a:pPr>
            <a:r>
              <a:rPr lang="en-US" sz="2000" dirty="0">
                <a:latin typeface="Lora"/>
                <a:ea typeface="Lora"/>
                <a:cs typeface="Lora"/>
                <a:sym typeface="Lora"/>
              </a:rPr>
              <a:t>Page 425: Looking back, that may have been the first healthy decision I ever made with respect to alcohol. One definition of a bottom is the point when the last thing you lost or the next thing you are about to lose is more important to you than booze. That point is different for everyone, and some of us die before we get there.</a:t>
            </a:r>
            <a:endParaRPr sz="2000" dirty="0">
              <a:latin typeface="Lora"/>
              <a:ea typeface="Lora"/>
              <a:cs typeface="Lora"/>
              <a:sym typeface="Lora"/>
            </a:endParaRPr>
          </a:p>
          <a:p>
            <a:pPr marL="457200" lvl="0" indent="-355600" algn="l" rtl="0">
              <a:lnSpc>
                <a:spcPct val="100000"/>
              </a:lnSpc>
              <a:spcBef>
                <a:spcPts val="2000"/>
              </a:spcBef>
              <a:spcAft>
                <a:spcPts val="0"/>
              </a:spcAft>
              <a:buSzPts val="2000"/>
              <a:buFont typeface="Lora"/>
              <a:buChar char="-"/>
            </a:pPr>
            <a:r>
              <a:rPr lang="en-US" sz="2000" dirty="0">
                <a:latin typeface="Lora"/>
                <a:ea typeface="Lora"/>
                <a:cs typeface="Lora"/>
                <a:sym typeface="Lora"/>
              </a:rPr>
              <a:t>Page 451: I cannot allow my sobriety to become dependent on these ups and downs of living. Sobriety must live a life of its own.</a:t>
            </a:r>
            <a:endParaRPr sz="2000" dirty="0">
              <a:latin typeface="Lora"/>
              <a:ea typeface="Lora"/>
              <a:cs typeface="Lora"/>
              <a:sym typeface="Lora"/>
            </a:endParaRPr>
          </a:p>
          <a:p>
            <a:pPr marL="457200" lvl="0" indent="-355600" algn="l" rtl="0">
              <a:lnSpc>
                <a:spcPct val="100000"/>
              </a:lnSpc>
              <a:spcBef>
                <a:spcPts val="2000"/>
              </a:spcBef>
              <a:spcAft>
                <a:spcPts val="2000"/>
              </a:spcAft>
              <a:buSzPts val="2000"/>
              <a:buFont typeface="Lora"/>
              <a:buChar char="-"/>
            </a:pPr>
            <a:r>
              <a:rPr lang="en-US" sz="2000" dirty="0">
                <a:latin typeface="Lora"/>
                <a:ea typeface="Lora"/>
                <a:cs typeface="Lora"/>
                <a:sym typeface="Lora"/>
              </a:rPr>
              <a:t>Page 570: The alcoholic often overcomes his excessive concentration upon himself. Learning to depend upon a Higher Power and absorb himself in his work with other alcoholics, he remains sober day by day. The days add up into weeks, the weeks into months and years.</a:t>
            </a:r>
            <a:endParaRPr sz="2000" dirty="0">
              <a:latin typeface="Lora"/>
              <a:ea typeface="Lora"/>
              <a:cs typeface="Lora"/>
              <a:sym typeface="Lo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e9c7a57403_0_1"/>
          <p:cNvSpPr txBox="1">
            <a:spLocks noGrp="1"/>
          </p:cNvSpPr>
          <p:nvPr>
            <p:ph type="title"/>
          </p:nvPr>
        </p:nvSpPr>
        <p:spPr>
          <a:xfrm>
            <a:off x="497550" y="9201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latin typeface="Lora"/>
                <a:ea typeface="Lora"/>
                <a:cs typeface="Lora"/>
                <a:sym typeface="Lora"/>
              </a:rPr>
              <a:t>Only 31 pages later....</a:t>
            </a:r>
            <a:endParaRPr sz="3200" b="1">
              <a:latin typeface="Lora"/>
              <a:ea typeface="Lora"/>
              <a:cs typeface="Lora"/>
              <a:sym typeface="Lora"/>
            </a:endParaRPr>
          </a:p>
        </p:txBody>
      </p:sp>
      <p:graphicFrame>
        <p:nvGraphicFramePr>
          <p:cNvPr id="153" name="Google Shape;153;ge9c7a57403_0_1"/>
          <p:cNvGraphicFramePr/>
          <p:nvPr/>
        </p:nvGraphicFramePr>
        <p:xfrm>
          <a:off x="497550" y="1114877"/>
          <a:ext cx="11196925" cy="5466960"/>
        </p:xfrm>
        <a:graphic>
          <a:graphicData uri="http://schemas.openxmlformats.org/drawingml/2006/table">
            <a:tbl>
              <a:tblPr>
                <a:noFill/>
                <a:tableStyleId>{CB103B23-1C41-4E0A-A684-D23CB8689211}</a:tableStyleId>
              </a:tblPr>
              <a:tblGrid>
                <a:gridCol w="3972350">
                  <a:extLst>
                    <a:ext uri="{9D8B030D-6E8A-4147-A177-3AD203B41FA5}">
                      <a16:colId xmlns:a16="http://schemas.microsoft.com/office/drawing/2014/main" val="20000"/>
                    </a:ext>
                  </a:extLst>
                </a:gridCol>
                <a:gridCol w="406500">
                  <a:extLst>
                    <a:ext uri="{9D8B030D-6E8A-4147-A177-3AD203B41FA5}">
                      <a16:colId xmlns:a16="http://schemas.microsoft.com/office/drawing/2014/main" val="20001"/>
                    </a:ext>
                  </a:extLst>
                </a:gridCol>
                <a:gridCol w="6818075">
                  <a:extLst>
                    <a:ext uri="{9D8B030D-6E8A-4147-A177-3AD203B41FA5}">
                      <a16:colId xmlns:a16="http://schemas.microsoft.com/office/drawing/2014/main" val="20002"/>
                    </a:ext>
                  </a:extLst>
                </a:gridCol>
              </a:tblGrid>
              <a:tr h="467950">
                <a:tc>
                  <a:txBody>
                    <a:bodyPr/>
                    <a:lstStyle/>
                    <a:p>
                      <a:pPr marL="0" lvl="0" indent="9144" algn="r" rtl="0">
                        <a:lnSpc>
                          <a:spcPct val="115000"/>
                        </a:lnSpc>
                        <a:spcBef>
                          <a:spcPts val="1000"/>
                        </a:spcBef>
                        <a:spcAft>
                          <a:spcPts val="0"/>
                        </a:spcAft>
                        <a:buNone/>
                      </a:pPr>
                      <a:r>
                        <a:rPr lang="en-US" sz="1600" b="1">
                          <a:solidFill>
                            <a:schemeClr val="dk1"/>
                          </a:solidFill>
                          <a:latin typeface="Lora"/>
                          <a:ea typeface="Lora"/>
                          <a:cs typeface="Lora"/>
                          <a:sym typeface="Lora"/>
                        </a:rPr>
                        <a:t>The Bedevilments (page 52)</a:t>
                      </a:r>
                      <a:endParaRPr sz="1600" b="1">
                        <a:solidFill>
                          <a:schemeClr val="dk1"/>
                        </a:solidFill>
                        <a:latin typeface="Lora"/>
                        <a:ea typeface="Lora"/>
                        <a:cs typeface="Lora"/>
                        <a:sym typeface="Lora"/>
                      </a:endParaRPr>
                    </a:p>
                  </a:txBody>
                  <a:tcPr marL="91425" marR="91425" marT="91425" marB="0">
                    <a:lnL w="9525" cap="flat" cmpd="sng">
                      <a:solidFill>
                        <a:schemeClr val="lt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9144" algn="ctr" rtl="0">
                        <a:lnSpc>
                          <a:spcPct val="115000"/>
                        </a:lnSpc>
                        <a:spcBef>
                          <a:spcPts val="1000"/>
                        </a:spcBef>
                        <a:spcAft>
                          <a:spcPts val="0"/>
                        </a:spcAft>
                        <a:buNone/>
                      </a:pPr>
                      <a:r>
                        <a:rPr lang="en-US" sz="1600" b="1">
                          <a:solidFill>
                            <a:schemeClr val="dk1"/>
                          </a:solidFill>
                          <a:latin typeface="Lora"/>
                          <a:ea typeface="Lora"/>
                          <a:cs typeface="Lora"/>
                          <a:sym typeface="Lora"/>
                        </a:rPr>
                        <a:t>vs</a:t>
                      </a:r>
                      <a:endParaRPr sz="1600" b="1">
                        <a:solidFill>
                          <a:schemeClr val="dk1"/>
                        </a:solidFill>
                        <a:latin typeface="Lora"/>
                        <a:ea typeface="Lora"/>
                        <a:cs typeface="Lora"/>
                        <a:sym typeface="Lora"/>
                      </a:endParaRPr>
                    </a:p>
                  </a:txBody>
                  <a:tcPr marL="91425" marR="91425" marT="91425" marB="0">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9144" algn="l" rtl="0">
                        <a:lnSpc>
                          <a:spcPct val="115000"/>
                        </a:lnSpc>
                        <a:spcBef>
                          <a:spcPts val="1000"/>
                        </a:spcBef>
                        <a:spcAft>
                          <a:spcPts val="0"/>
                        </a:spcAft>
                        <a:buNone/>
                      </a:pPr>
                      <a:r>
                        <a:rPr lang="en-US" sz="1600" b="1">
                          <a:solidFill>
                            <a:schemeClr val="dk1"/>
                          </a:solidFill>
                          <a:latin typeface="Lora"/>
                          <a:ea typeface="Lora"/>
                          <a:cs typeface="Lora"/>
                          <a:sym typeface="Lora"/>
                        </a:rPr>
                        <a:t>The Promises (page 83)</a:t>
                      </a:r>
                      <a:endParaRPr sz="1600" b="1">
                        <a:solidFill>
                          <a:schemeClr val="dk1"/>
                        </a:solidFill>
                        <a:latin typeface="Lora"/>
                        <a:ea typeface="Lora"/>
                        <a:cs typeface="Lora"/>
                        <a:sym typeface="Lora"/>
                      </a:endParaRPr>
                    </a:p>
                  </a:txBody>
                  <a:tcPr marL="91425" marR="91425" marT="91425" marB="0">
                    <a:lnL w="9525" cap="flat" cmpd="sng">
                      <a:solidFill>
                        <a:schemeClr val="dk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2200">
                <a:tc>
                  <a:txBody>
                    <a:bodyPr/>
                    <a:lstStyle/>
                    <a:p>
                      <a:pPr marL="0" lvl="0" indent="0" algn="r" rtl="0">
                        <a:lnSpc>
                          <a:spcPct val="115000"/>
                        </a:lnSpc>
                        <a:spcBef>
                          <a:spcPts val="1000"/>
                        </a:spcBef>
                        <a:spcAft>
                          <a:spcPts val="0"/>
                        </a:spcAft>
                        <a:buNone/>
                      </a:pPr>
                      <a:r>
                        <a:rPr lang="en-US">
                          <a:solidFill>
                            <a:schemeClr val="dk1"/>
                          </a:solidFill>
                          <a:latin typeface="Lora"/>
                          <a:ea typeface="Lora"/>
                          <a:cs typeface="Lora"/>
                          <a:sym typeface="Lora"/>
                        </a:rPr>
                        <a:t>We were having trouble with personal relationships.</a:t>
                      </a:r>
                      <a:endParaRPr>
                        <a:solidFill>
                          <a:schemeClr val="dk1"/>
                        </a:solidFill>
                        <a:latin typeface="Lora"/>
                        <a:ea typeface="Lora"/>
                        <a:cs typeface="Lora"/>
                        <a:sym typeface="Lora"/>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1000"/>
                        </a:spcBef>
                        <a:spcAft>
                          <a:spcPts val="0"/>
                        </a:spcAft>
                        <a:buNone/>
                      </a:pPr>
                      <a:r>
                        <a:rPr lang="en-US" sz="1900" b="1">
                          <a:solidFill>
                            <a:schemeClr val="accent1"/>
                          </a:solidFill>
                          <a:latin typeface="Lora"/>
                          <a:ea typeface="Lora"/>
                          <a:cs typeface="Lora"/>
                          <a:sym typeface="Lora"/>
                        </a:rPr>
                        <a:t>↔</a:t>
                      </a:r>
                      <a:endParaRPr sz="1900" b="1">
                        <a:solidFill>
                          <a:schemeClr val="accent1"/>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1000"/>
                        </a:spcBef>
                        <a:spcAft>
                          <a:spcPts val="0"/>
                        </a:spcAft>
                        <a:buNone/>
                      </a:pPr>
                      <a:r>
                        <a:rPr lang="en-US">
                          <a:solidFill>
                            <a:schemeClr val="dk1"/>
                          </a:solidFill>
                          <a:latin typeface="Lora"/>
                          <a:ea typeface="Lora"/>
                          <a:cs typeface="Lora"/>
                          <a:sym typeface="Lora"/>
                        </a:rPr>
                        <a:t>We will lose interest in selfish things and gain interest in our fellows Self-seeking will slip away.</a:t>
                      </a:r>
                      <a:endParaRPr>
                        <a:solidFill>
                          <a:schemeClr val="dk1"/>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92500">
                <a:tc>
                  <a:txBody>
                    <a:bodyPr/>
                    <a:lstStyle/>
                    <a:p>
                      <a:pPr marL="0" lvl="0" indent="0" algn="r" rtl="0">
                        <a:lnSpc>
                          <a:spcPct val="115000"/>
                        </a:lnSpc>
                        <a:spcBef>
                          <a:spcPts val="1000"/>
                        </a:spcBef>
                        <a:spcAft>
                          <a:spcPts val="0"/>
                        </a:spcAft>
                        <a:buNone/>
                      </a:pPr>
                      <a:r>
                        <a:rPr lang="en-US">
                          <a:solidFill>
                            <a:schemeClr val="dk1"/>
                          </a:solidFill>
                          <a:latin typeface="Lora"/>
                          <a:ea typeface="Lora"/>
                          <a:cs typeface="Lora"/>
                          <a:sym typeface="Lora"/>
                        </a:rPr>
                        <a:t>We couldn’t control our emotional natures. </a:t>
                      </a:r>
                      <a:endParaRPr>
                        <a:solidFill>
                          <a:schemeClr val="dk1"/>
                        </a:solidFill>
                        <a:latin typeface="Lora"/>
                        <a:ea typeface="Lora"/>
                        <a:cs typeface="Lora"/>
                        <a:sym typeface="Lora"/>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1000"/>
                        </a:spcBef>
                        <a:spcAft>
                          <a:spcPts val="0"/>
                        </a:spcAft>
                        <a:buClr>
                          <a:schemeClr val="dk1"/>
                        </a:buClr>
                        <a:buSzPts val="1100"/>
                        <a:buFont typeface="Arial"/>
                        <a:buNone/>
                      </a:pPr>
                      <a:r>
                        <a:rPr lang="en-US" sz="1900" b="1">
                          <a:solidFill>
                            <a:srgbClr val="A64D79"/>
                          </a:solidFill>
                          <a:latin typeface="Lora"/>
                          <a:ea typeface="Lora"/>
                          <a:cs typeface="Lora"/>
                          <a:sym typeface="Lora"/>
                        </a:rPr>
                        <a:t>↔</a:t>
                      </a:r>
                      <a:endParaRPr sz="1900" b="1">
                        <a:solidFill>
                          <a:srgbClr val="A64D79"/>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1000"/>
                        </a:spcBef>
                        <a:spcAft>
                          <a:spcPts val="0"/>
                        </a:spcAft>
                        <a:buNone/>
                      </a:pPr>
                      <a:r>
                        <a:rPr lang="en-US">
                          <a:solidFill>
                            <a:schemeClr val="dk1"/>
                          </a:solidFill>
                          <a:latin typeface="Lora"/>
                          <a:ea typeface="Lora"/>
                          <a:cs typeface="Lora"/>
                          <a:sym typeface="Lora"/>
                        </a:rPr>
                        <a:t>We will comprehend the word serenity and we will know peace.</a:t>
                      </a:r>
                      <a:endParaRPr>
                        <a:solidFill>
                          <a:schemeClr val="dk1"/>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92500">
                <a:tc>
                  <a:txBody>
                    <a:bodyPr/>
                    <a:lstStyle/>
                    <a:p>
                      <a:pPr marL="0" lvl="0" indent="0" algn="r" rtl="0">
                        <a:lnSpc>
                          <a:spcPct val="115000"/>
                        </a:lnSpc>
                        <a:spcBef>
                          <a:spcPts val="0"/>
                        </a:spcBef>
                        <a:spcAft>
                          <a:spcPts val="0"/>
                        </a:spcAft>
                        <a:buNone/>
                      </a:pPr>
                      <a:r>
                        <a:rPr lang="en-US">
                          <a:solidFill>
                            <a:schemeClr val="dk1"/>
                          </a:solidFill>
                          <a:latin typeface="Lora"/>
                          <a:ea typeface="Lora"/>
                          <a:cs typeface="Lora"/>
                          <a:sym typeface="Lora"/>
                        </a:rPr>
                        <a:t>We were a prey to misery and depression.</a:t>
                      </a:r>
                      <a:endParaRPr>
                        <a:latin typeface="Lora"/>
                        <a:ea typeface="Lora"/>
                        <a:cs typeface="Lora"/>
                        <a:sym typeface="Lora"/>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1000"/>
                        </a:spcBef>
                        <a:spcAft>
                          <a:spcPts val="0"/>
                        </a:spcAft>
                        <a:buClr>
                          <a:schemeClr val="dk1"/>
                        </a:buClr>
                        <a:buSzPts val="1100"/>
                        <a:buFont typeface="Arial"/>
                        <a:buNone/>
                      </a:pPr>
                      <a:r>
                        <a:rPr lang="en-US" sz="1900" b="1">
                          <a:solidFill>
                            <a:schemeClr val="accent4"/>
                          </a:solidFill>
                          <a:latin typeface="Lora"/>
                          <a:ea typeface="Lora"/>
                          <a:cs typeface="Lora"/>
                          <a:sym typeface="Lora"/>
                        </a:rPr>
                        <a:t>↔</a:t>
                      </a:r>
                      <a:endParaRPr sz="1900" b="1">
                        <a:solidFill>
                          <a:schemeClr val="accent4"/>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90000"/>
                        </a:lnSpc>
                        <a:spcBef>
                          <a:spcPts val="0"/>
                        </a:spcBef>
                        <a:spcAft>
                          <a:spcPts val="0"/>
                        </a:spcAft>
                        <a:buNone/>
                      </a:pPr>
                      <a:r>
                        <a:rPr lang="en-US">
                          <a:solidFill>
                            <a:schemeClr val="dk1"/>
                          </a:solidFill>
                          <a:latin typeface="Lora"/>
                          <a:ea typeface="Lora"/>
                          <a:cs typeface="Lora"/>
                          <a:sym typeface="Lora"/>
                        </a:rPr>
                        <a:t>Our whole attitude and outlook upon life will change. </a:t>
                      </a:r>
                      <a:endParaRPr>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92500">
                <a:tc>
                  <a:txBody>
                    <a:bodyPr/>
                    <a:lstStyle/>
                    <a:p>
                      <a:pPr marL="0" lvl="0" indent="0" algn="r" rtl="0">
                        <a:lnSpc>
                          <a:spcPct val="115000"/>
                        </a:lnSpc>
                        <a:spcBef>
                          <a:spcPts val="1000"/>
                        </a:spcBef>
                        <a:spcAft>
                          <a:spcPts val="0"/>
                        </a:spcAft>
                        <a:buNone/>
                      </a:pPr>
                      <a:r>
                        <a:rPr lang="en-US">
                          <a:solidFill>
                            <a:schemeClr val="dk1"/>
                          </a:solidFill>
                          <a:latin typeface="Lora"/>
                          <a:ea typeface="Lora"/>
                          <a:cs typeface="Lora"/>
                          <a:sym typeface="Lora"/>
                        </a:rPr>
                        <a:t>We couldn’t make a living.</a:t>
                      </a:r>
                      <a:endParaRPr>
                        <a:solidFill>
                          <a:schemeClr val="dk1"/>
                        </a:solidFill>
                        <a:latin typeface="Lora"/>
                        <a:ea typeface="Lora"/>
                        <a:cs typeface="Lora"/>
                        <a:sym typeface="Lora"/>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1000"/>
                        </a:spcBef>
                        <a:spcAft>
                          <a:spcPts val="0"/>
                        </a:spcAft>
                        <a:buClr>
                          <a:schemeClr val="dk1"/>
                        </a:buClr>
                        <a:buSzPts val="1100"/>
                        <a:buFont typeface="Arial"/>
                        <a:buNone/>
                      </a:pPr>
                      <a:r>
                        <a:rPr lang="en-US" sz="1900" b="1">
                          <a:solidFill>
                            <a:schemeClr val="accent1"/>
                          </a:solidFill>
                          <a:latin typeface="Lora"/>
                          <a:ea typeface="Lora"/>
                          <a:cs typeface="Lora"/>
                          <a:sym typeface="Lora"/>
                        </a:rPr>
                        <a:t>↔</a:t>
                      </a:r>
                      <a:endParaRPr sz="1900" b="1">
                        <a:solidFill>
                          <a:schemeClr val="accent1"/>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90000"/>
                        </a:lnSpc>
                        <a:spcBef>
                          <a:spcPts val="1000"/>
                        </a:spcBef>
                        <a:spcAft>
                          <a:spcPts val="0"/>
                        </a:spcAft>
                        <a:buNone/>
                      </a:pPr>
                      <a:r>
                        <a:rPr lang="en-US">
                          <a:solidFill>
                            <a:schemeClr val="dk1"/>
                          </a:solidFill>
                          <a:latin typeface="Lora"/>
                          <a:ea typeface="Lora"/>
                          <a:cs typeface="Lora"/>
                          <a:sym typeface="Lora"/>
                        </a:rPr>
                        <a:t>Fear of people and of economic insecurity will leave us.</a:t>
                      </a:r>
                      <a:endParaRPr>
                        <a:solidFill>
                          <a:schemeClr val="dk1"/>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92500">
                <a:tc>
                  <a:txBody>
                    <a:bodyPr/>
                    <a:lstStyle/>
                    <a:p>
                      <a:pPr marL="0" lvl="0" indent="0" algn="r" rtl="0">
                        <a:lnSpc>
                          <a:spcPct val="115000"/>
                        </a:lnSpc>
                        <a:spcBef>
                          <a:spcPts val="1000"/>
                        </a:spcBef>
                        <a:spcAft>
                          <a:spcPts val="0"/>
                        </a:spcAft>
                        <a:buNone/>
                      </a:pPr>
                      <a:r>
                        <a:rPr lang="en-US">
                          <a:solidFill>
                            <a:schemeClr val="dk1"/>
                          </a:solidFill>
                          <a:latin typeface="Lora"/>
                          <a:ea typeface="Lora"/>
                          <a:cs typeface="Lora"/>
                          <a:sym typeface="Lora"/>
                        </a:rPr>
                        <a:t>We had a feeling of uselessness.</a:t>
                      </a:r>
                      <a:endParaRPr>
                        <a:solidFill>
                          <a:schemeClr val="dk1"/>
                        </a:solidFill>
                        <a:latin typeface="Lora"/>
                        <a:ea typeface="Lora"/>
                        <a:cs typeface="Lora"/>
                        <a:sym typeface="Lora"/>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1000"/>
                        </a:spcBef>
                        <a:spcAft>
                          <a:spcPts val="0"/>
                        </a:spcAft>
                        <a:buClr>
                          <a:schemeClr val="dk1"/>
                        </a:buClr>
                        <a:buSzPts val="1100"/>
                        <a:buFont typeface="Arial"/>
                        <a:buNone/>
                      </a:pPr>
                      <a:r>
                        <a:rPr lang="en-US" sz="1900" b="1">
                          <a:solidFill>
                            <a:srgbClr val="A64D79"/>
                          </a:solidFill>
                          <a:latin typeface="Lora"/>
                          <a:ea typeface="Lora"/>
                          <a:cs typeface="Lora"/>
                          <a:sym typeface="Lora"/>
                        </a:rPr>
                        <a:t>↔</a:t>
                      </a:r>
                      <a:endParaRPr sz="1900" b="1">
                        <a:solidFill>
                          <a:schemeClr val="accent1"/>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90000"/>
                        </a:lnSpc>
                        <a:spcBef>
                          <a:spcPts val="1000"/>
                        </a:spcBef>
                        <a:spcAft>
                          <a:spcPts val="0"/>
                        </a:spcAft>
                        <a:buNone/>
                      </a:pPr>
                      <a:r>
                        <a:rPr lang="en-US">
                          <a:solidFill>
                            <a:schemeClr val="dk1"/>
                          </a:solidFill>
                          <a:latin typeface="Lora"/>
                          <a:ea typeface="Lora"/>
                          <a:cs typeface="Lora"/>
                          <a:sym typeface="Lora"/>
                        </a:rPr>
                        <a:t>That feeling of uselessness and self-pity will disappear.</a:t>
                      </a:r>
                      <a:endParaRPr>
                        <a:solidFill>
                          <a:schemeClr val="dk1"/>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45750">
                <a:tc>
                  <a:txBody>
                    <a:bodyPr/>
                    <a:lstStyle/>
                    <a:p>
                      <a:pPr marL="0" lvl="0" indent="0" algn="r" rtl="0">
                        <a:lnSpc>
                          <a:spcPct val="115000"/>
                        </a:lnSpc>
                        <a:spcBef>
                          <a:spcPts val="1000"/>
                        </a:spcBef>
                        <a:spcAft>
                          <a:spcPts val="0"/>
                        </a:spcAft>
                        <a:buNone/>
                      </a:pPr>
                      <a:r>
                        <a:rPr lang="en-US">
                          <a:solidFill>
                            <a:schemeClr val="dk1"/>
                          </a:solidFill>
                          <a:latin typeface="Lora"/>
                          <a:ea typeface="Lora"/>
                          <a:cs typeface="Lora"/>
                          <a:sym typeface="Lora"/>
                        </a:rPr>
                        <a:t>We were full of fear.</a:t>
                      </a:r>
                      <a:endParaRPr>
                        <a:solidFill>
                          <a:schemeClr val="dk1"/>
                        </a:solidFill>
                        <a:latin typeface="Lora"/>
                        <a:ea typeface="Lora"/>
                        <a:cs typeface="Lora"/>
                        <a:sym typeface="Lora"/>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1000"/>
                        </a:spcBef>
                        <a:spcAft>
                          <a:spcPts val="0"/>
                        </a:spcAft>
                        <a:buClr>
                          <a:schemeClr val="dk1"/>
                        </a:buClr>
                        <a:buSzPts val="1100"/>
                        <a:buFont typeface="Arial"/>
                        <a:buNone/>
                      </a:pPr>
                      <a:r>
                        <a:rPr lang="en-US" sz="1900" b="1">
                          <a:solidFill>
                            <a:schemeClr val="accent4"/>
                          </a:solidFill>
                          <a:latin typeface="Lora"/>
                          <a:ea typeface="Lora"/>
                          <a:cs typeface="Lora"/>
                          <a:sym typeface="Lora"/>
                        </a:rPr>
                        <a:t>↔</a:t>
                      </a:r>
                      <a:endParaRPr sz="1900" b="1">
                        <a:solidFill>
                          <a:schemeClr val="accent4"/>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90000"/>
                        </a:lnSpc>
                        <a:spcBef>
                          <a:spcPts val="1000"/>
                        </a:spcBef>
                        <a:spcAft>
                          <a:spcPts val="0"/>
                        </a:spcAft>
                        <a:buNone/>
                      </a:pPr>
                      <a:r>
                        <a:rPr lang="en-US">
                          <a:solidFill>
                            <a:schemeClr val="dk1"/>
                          </a:solidFill>
                          <a:latin typeface="Lora"/>
                          <a:ea typeface="Lora"/>
                          <a:cs typeface="Lora"/>
                          <a:sym typeface="Lora"/>
                        </a:rPr>
                        <a:t>We will intuitively know how to handle situations which used to baffle us.</a:t>
                      </a:r>
                      <a:endParaRPr>
                        <a:solidFill>
                          <a:schemeClr val="dk1"/>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92500">
                <a:tc>
                  <a:txBody>
                    <a:bodyPr/>
                    <a:lstStyle/>
                    <a:p>
                      <a:pPr marL="0" lvl="0" indent="0" algn="r" rtl="0">
                        <a:lnSpc>
                          <a:spcPct val="115000"/>
                        </a:lnSpc>
                        <a:spcBef>
                          <a:spcPts val="1000"/>
                        </a:spcBef>
                        <a:spcAft>
                          <a:spcPts val="0"/>
                        </a:spcAft>
                        <a:buNone/>
                      </a:pPr>
                      <a:r>
                        <a:rPr lang="en-US">
                          <a:solidFill>
                            <a:schemeClr val="dk1"/>
                          </a:solidFill>
                          <a:latin typeface="Lora"/>
                          <a:ea typeface="Lora"/>
                          <a:cs typeface="Lora"/>
                          <a:sym typeface="Lora"/>
                        </a:rPr>
                        <a:t>We were unhappy.</a:t>
                      </a:r>
                      <a:endParaRPr>
                        <a:solidFill>
                          <a:schemeClr val="dk1"/>
                        </a:solidFill>
                        <a:latin typeface="Lora"/>
                        <a:ea typeface="Lora"/>
                        <a:cs typeface="Lora"/>
                        <a:sym typeface="Lora"/>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1000"/>
                        </a:spcBef>
                        <a:spcAft>
                          <a:spcPts val="0"/>
                        </a:spcAft>
                        <a:buClr>
                          <a:schemeClr val="dk1"/>
                        </a:buClr>
                        <a:buSzPts val="1100"/>
                        <a:buFont typeface="Arial"/>
                        <a:buNone/>
                      </a:pPr>
                      <a:r>
                        <a:rPr lang="en-US" sz="1900" b="1">
                          <a:solidFill>
                            <a:schemeClr val="accent1"/>
                          </a:solidFill>
                          <a:latin typeface="Lora"/>
                          <a:ea typeface="Lora"/>
                          <a:cs typeface="Lora"/>
                          <a:sym typeface="Lora"/>
                        </a:rPr>
                        <a:t>↔</a:t>
                      </a:r>
                      <a:endParaRPr sz="1900" b="1">
                        <a:solidFill>
                          <a:schemeClr val="accent1"/>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90000"/>
                        </a:lnSpc>
                        <a:spcBef>
                          <a:spcPts val="1000"/>
                        </a:spcBef>
                        <a:spcAft>
                          <a:spcPts val="0"/>
                        </a:spcAft>
                        <a:buNone/>
                      </a:pPr>
                      <a:r>
                        <a:rPr lang="en-US">
                          <a:solidFill>
                            <a:schemeClr val="dk1"/>
                          </a:solidFill>
                          <a:latin typeface="Lora"/>
                          <a:ea typeface="Lora"/>
                          <a:cs typeface="Lora"/>
                          <a:sym typeface="Lora"/>
                        </a:rPr>
                        <a:t>We are going to know a new freedom and a new happiness.</a:t>
                      </a:r>
                      <a:endParaRPr>
                        <a:solidFill>
                          <a:schemeClr val="dk1"/>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92500">
                <a:tc>
                  <a:txBody>
                    <a:bodyPr/>
                    <a:lstStyle/>
                    <a:p>
                      <a:pPr marL="0" lvl="0" indent="0" algn="r" rtl="0">
                        <a:lnSpc>
                          <a:spcPct val="115000"/>
                        </a:lnSpc>
                        <a:spcBef>
                          <a:spcPts val="1000"/>
                        </a:spcBef>
                        <a:spcAft>
                          <a:spcPts val="0"/>
                        </a:spcAft>
                        <a:buNone/>
                      </a:pPr>
                      <a:r>
                        <a:rPr lang="en-US">
                          <a:solidFill>
                            <a:schemeClr val="dk1"/>
                          </a:solidFill>
                          <a:latin typeface="Lora"/>
                          <a:ea typeface="Lora"/>
                          <a:cs typeface="Lora"/>
                          <a:sym typeface="Lora"/>
                        </a:rPr>
                        <a:t>We couldn’t seem to be of real help to other people.</a:t>
                      </a:r>
                      <a:endParaRPr>
                        <a:solidFill>
                          <a:schemeClr val="dk1"/>
                        </a:solidFill>
                        <a:latin typeface="Lora"/>
                        <a:ea typeface="Lora"/>
                        <a:cs typeface="Lora"/>
                        <a:sym typeface="Lora"/>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1000"/>
                        </a:spcBef>
                        <a:spcAft>
                          <a:spcPts val="0"/>
                        </a:spcAft>
                        <a:buClr>
                          <a:schemeClr val="dk1"/>
                        </a:buClr>
                        <a:buSzPts val="1100"/>
                        <a:buFont typeface="Arial"/>
                        <a:buNone/>
                      </a:pPr>
                      <a:r>
                        <a:rPr lang="en-US" sz="1900" b="1">
                          <a:solidFill>
                            <a:srgbClr val="A64D79"/>
                          </a:solidFill>
                          <a:latin typeface="Lora"/>
                          <a:ea typeface="Lora"/>
                          <a:cs typeface="Lora"/>
                          <a:sym typeface="Lora"/>
                        </a:rPr>
                        <a:t>↔</a:t>
                      </a:r>
                      <a:endParaRPr sz="1900" b="1">
                        <a:solidFill>
                          <a:schemeClr val="accent4"/>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90000"/>
                        </a:lnSpc>
                        <a:spcBef>
                          <a:spcPts val="1000"/>
                        </a:spcBef>
                        <a:spcAft>
                          <a:spcPts val="0"/>
                        </a:spcAft>
                        <a:buNone/>
                      </a:pPr>
                      <a:r>
                        <a:rPr lang="en-US">
                          <a:solidFill>
                            <a:schemeClr val="dk1"/>
                          </a:solidFill>
                          <a:latin typeface="Lora"/>
                          <a:ea typeface="Lora"/>
                          <a:cs typeface="Lora"/>
                          <a:sym typeface="Lora"/>
                        </a:rPr>
                        <a:t>No matter how far down the scale we have gone, we will see how your experience can benefit others. We will not regret the past nor wish to shut the door on it.</a:t>
                      </a:r>
                      <a:endParaRPr>
                        <a:solidFill>
                          <a:schemeClr val="dk1"/>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531400">
                <a:tc>
                  <a:txBody>
                    <a:bodyPr/>
                    <a:lstStyle/>
                    <a:p>
                      <a:pPr marL="0" lvl="0" indent="0" algn="r" rtl="0">
                        <a:lnSpc>
                          <a:spcPct val="115000"/>
                        </a:lnSpc>
                        <a:spcBef>
                          <a:spcPts val="1000"/>
                        </a:spcBef>
                        <a:spcAft>
                          <a:spcPts val="0"/>
                        </a:spcAft>
                        <a:buNone/>
                      </a:pPr>
                      <a:r>
                        <a:rPr lang="en-US">
                          <a:solidFill>
                            <a:schemeClr val="dk1"/>
                          </a:solidFill>
                          <a:latin typeface="Lora"/>
                          <a:ea typeface="Lora"/>
                          <a:cs typeface="Lora"/>
                          <a:sym typeface="Lora"/>
                        </a:rPr>
                        <a:t>And, most of all,</a:t>
                      </a:r>
                      <a:endParaRPr>
                        <a:solidFill>
                          <a:schemeClr val="dk1"/>
                        </a:solidFill>
                        <a:latin typeface="Lora"/>
                        <a:ea typeface="Lora"/>
                        <a:cs typeface="Lora"/>
                        <a:sym typeface="Lora"/>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lnSpc>
                          <a:spcPct val="115000"/>
                        </a:lnSpc>
                        <a:spcBef>
                          <a:spcPts val="1000"/>
                        </a:spcBef>
                        <a:spcAft>
                          <a:spcPts val="0"/>
                        </a:spcAft>
                        <a:buClr>
                          <a:schemeClr val="dk1"/>
                        </a:buClr>
                        <a:buSzPts val="1100"/>
                        <a:buFont typeface="Arial"/>
                        <a:buNone/>
                      </a:pPr>
                      <a:r>
                        <a:rPr lang="en-US" sz="1900" b="1">
                          <a:solidFill>
                            <a:schemeClr val="accent4"/>
                          </a:solidFill>
                          <a:latin typeface="Lora"/>
                          <a:ea typeface="Lora"/>
                          <a:cs typeface="Lora"/>
                          <a:sym typeface="Lora"/>
                        </a:rPr>
                        <a:t>↔</a:t>
                      </a:r>
                      <a:endParaRPr sz="1900" b="1">
                        <a:solidFill>
                          <a:schemeClr val="accent1"/>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90000"/>
                        </a:lnSpc>
                        <a:spcBef>
                          <a:spcPts val="1000"/>
                        </a:spcBef>
                        <a:spcAft>
                          <a:spcPts val="0"/>
                        </a:spcAft>
                        <a:buNone/>
                      </a:pPr>
                      <a:r>
                        <a:rPr lang="en-US">
                          <a:solidFill>
                            <a:schemeClr val="dk1"/>
                          </a:solidFill>
                          <a:latin typeface="Lora"/>
                          <a:ea typeface="Lora"/>
                          <a:cs typeface="Lora"/>
                          <a:sym typeface="Lora"/>
                        </a:rPr>
                        <a:t>We will suddenly realize that God is doing for us what we could not do for ourselves.</a:t>
                      </a:r>
                      <a:endParaRPr>
                        <a:solidFill>
                          <a:schemeClr val="dk1"/>
                        </a:solidFill>
                        <a:latin typeface="Lora"/>
                        <a:ea typeface="Lora"/>
                        <a:cs typeface="Lora"/>
                        <a:sym typeface="Lora"/>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47E441-85FF-49A9-BCA3-3C33A37FC876}"/>
              </a:ext>
            </a:extLst>
          </p:cNvPr>
          <p:cNvSpPr>
            <a:spLocks noGrp="1"/>
          </p:cNvSpPr>
          <p:nvPr>
            <p:ph type="body" idx="1"/>
          </p:nvPr>
        </p:nvSpPr>
        <p:spPr>
          <a:xfrm>
            <a:off x="838200" y="451945"/>
            <a:ext cx="10515600" cy="5725018"/>
          </a:xfrm>
        </p:spPr>
        <p:txBody>
          <a:bodyPr>
            <a:noAutofit/>
          </a:bodyPr>
          <a:lstStyle/>
          <a:p>
            <a:pPr marL="114300" indent="0" algn="ctr">
              <a:buNone/>
            </a:pPr>
            <a:r>
              <a:rPr lang="en-US" sz="2400" dirty="0">
                <a:latin typeface="Lora" pitchFamily="2" charset="0"/>
              </a:rPr>
              <a:t>My physical being has certainly undergone a trans- formation, but the major transformation has been spiritual. The hopelessness has been replaced by abundant hope and sincere faith. The people of Alcoholics Anonymous have provided a haven where, if I remain aware and keep my mind quiet enough, my Higher Power leads me to amazing realizations. I find joy in my daily life, in being of service, in simply being. I have found rooms full of wonderful people, and for me each and every one of the Big Book’s promises have come true. The things that I have learned from my own experience, from the Big Book, and from my friends in A.A.—patience, acceptance, honesty, humility, and true faith in a Power greater than myself—are the tools I use today to live my    life, this precious </a:t>
            </a:r>
            <a:r>
              <a:rPr lang="en-US" sz="2400" dirty="0" err="1">
                <a:latin typeface="Lora" pitchFamily="2" charset="0"/>
              </a:rPr>
              <a:t>life.Today</a:t>
            </a:r>
            <a:r>
              <a:rPr lang="en-US" sz="2400" dirty="0">
                <a:latin typeface="Lora" pitchFamily="2" charset="0"/>
              </a:rPr>
              <a:t> my life is filled with miracles big and    small, not one of which would ever have come to pass had I not       found the door of Alcoholics Anonymous.</a:t>
            </a:r>
          </a:p>
          <a:p>
            <a:pPr marL="114300" indent="0" algn="ctr">
              <a:buNone/>
            </a:pPr>
            <a:endParaRPr lang="en-US" sz="2400" dirty="0">
              <a:latin typeface="Lora" pitchFamily="2" charset="0"/>
            </a:endParaRPr>
          </a:p>
          <a:p>
            <a:pPr marL="114300" indent="0" algn="ctr">
              <a:buNone/>
            </a:pPr>
            <a:r>
              <a:rPr lang="en-US" sz="2400" dirty="0">
                <a:latin typeface="Lora" pitchFamily="2" charset="0"/>
              </a:rPr>
              <a:t>Twice gifted Page 475 AA big book</a:t>
            </a:r>
            <a:endParaRPr lang="en-GB" sz="2400" dirty="0">
              <a:latin typeface="Lora" pitchFamily="2" charset="0"/>
            </a:endParaRPr>
          </a:p>
        </p:txBody>
      </p:sp>
    </p:spTree>
    <p:extLst>
      <p:ext uri="{BB962C8B-B14F-4D97-AF65-F5344CB8AC3E}">
        <p14:creationId xmlns:p14="http://schemas.microsoft.com/office/powerpoint/2010/main" val="319529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C6BA77-E7D0-45B3-8540-C0D0785789D6}"/>
              </a:ext>
            </a:extLst>
          </p:cNvPr>
          <p:cNvSpPr>
            <a:spLocks noGrp="1"/>
          </p:cNvSpPr>
          <p:nvPr>
            <p:ph type="body" idx="1"/>
          </p:nvPr>
        </p:nvSpPr>
        <p:spPr>
          <a:xfrm>
            <a:off x="838200" y="1040524"/>
            <a:ext cx="10515600" cy="5136439"/>
          </a:xfrm>
        </p:spPr>
        <p:txBody>
          <a:bodyPr>
            <a:normAutofit/>
          </a:bodyPr>
          <a:lstStyle/>
          <a:p>
            <a:pPr marL="114300" indent="0" algn="ctr">
              <a:buNone/>
            </a:pPr>
            <a:r>
              <a:rPr lang="en-US" sz="2400" dirty="0">
                <a:latin typeface="Lora" pitchFamily="2" charset="0"/>
              </a:rPr>
              <a:t>As it is, A.A. has filled my days with friends, laughter, growth, and the feeling of worth that is rooted in constructive activity. My faith in, and con- tact with, my Higher Power shines more brightly than I dreamed it could. Those promises I thought were impossible are a viable force in my life. I am free to laugh all of my laughter, free to trust and be trusted, free to both give and receive help. I am free from shame and regret,   free to learn and grow and work. I have left that lonely, frightening, painful express train through hell. I have accepted the gift of a         safer, happier journey through life.</a:t>
            </a:r>
          </a:p>
          <a:p>
            <a:pPr marL="114300" indent="0" algn="ctr">
              <a:buNone/>
            </a:pPr>
            <a:endParaRPr lang="en-US" sz="2400" dirty="0">
              <a:latin typeface="Lora" pitchFamily="2" charset="0"/>
            </a:endParaRPr>
          </a:p>
          <a:p>
            <a:pPr marL="114300" indent="0" algn="ctr">
              <a:buNone/>
            </a:pPr>
            <a:r>
              <a:rPr lang="en-US" sz="2400" dirty="0">
                <a:latin typeface="Lora" pitchFamily="2" charset="0"/>
              </a:rPr>
              <a:t>A late start Page 523 AA big book</a:t>
            </a:r>
            <a:endParaRPr lang="en-GB" sz="2400" dirty="0">
              <a:latin typeface="Lora" pitchFamily="2" charset="0"/>
            </a:endParaRPr>
          </a:p>
        </p:txBody>
      </p:sp>
    </p:spTree>
    <p:extLst>
      <p:ext uri="{BB962C8B-B14F-4D97-AF65-F5344CB8AC3E}">
        <p14:creationId xmlns:p14="http://schemas.microsoft.com/office/powerpoint/2010/main" val="1189825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ge8d9be1551_0_0"/>
          <p:cNvPicPr preferRelativeResize="0"/>
          <p:nvPr/>
        </p:nvPicPr>
        <p:blipFill>
          <a:blip r:embed="rId3">
            <a:alphaModFix/>
          </a:blip>
          <a:stretch>
            <a:fillRect/>
          </a:stretch>
        </p:blipFill>
        <p:spPr>
          <a:xfrm>
            <a:off x="3216165" y="168166"/>
            <a:ext cx="6526925" cy="643233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a person in a wedding dress&#10;&#10;Description automatically generated with low confidence">
            <a:extLst>
              <a:ext uri="{FF2B5EF4-FFF2-40B4-BE49-F238E27FC236}">
                <a16:creationId xmlns:a16="http://schemas.microsoft.com/office/drawing/2014/main" id="{9CD62F02-4152-4DBC-A927-E09F577DD16F}"/>
              </a:ext>
            </a:extLst>
          </p:cNvPr>
          <p:cNvPicPr>
            <a:picLocks noChangeAspect="1"/>
          </p:cNvPicPr>
          <p:nvPr/>
        </p:nvPicPr>
        <p:blipFill>
          <a:blip r:embed="rId2"/>
          <a:stretch>
            <a:fillRect/>
          </a:stretch>
        </p:blipFill>
        <p:spPr>
          <a:xfrm>
            <a:off x="2798378" y="34158"/>
            <a:ext cx="6692463" cy="6692463"/>
          </a:xfrm>
          <a:prstGeom prst="rect">
            <a:avLst/>
          </a:prstGeom>
        </p:spPr>
      </p:pic>
    </p:spTree>
    <p:extLst>
      <p:ext uri="{BB962C8B-B14F-4D97-AF65-F5344CB8AC3E}">
        <p14:creationId xmlns:p14="http://schemas.microsoft.com/office/powerpoint/2010/main" val="2834614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latin typeface="Lora"/>
                <a:ea typeface="Lora"/>
                <a:cs typeface="Lora"/>
                <a:sym typeface="Lora"/>
              </a:rPr>
              <a:t>Preamble </a:t>
            </a:r>
            <a:endParaRPr b="1">
              <a:latin typeface="Lora"/>
              <a:ea typeface="Lora"/>
              <a:cs typeface="Lora"/>
              <a:sym typeface="Lora"/>
            </a:endParaRPr>
          </a:p>
        </p:txBody>
      </p:sp>
      <p:sp>
        <p:nvSpPr>
          <p:cNvPr id="92" name="Google Shape;92;p3"/>
          <p:cNvSpPr txBox="1">
            <a:spLocks noGrp="1"/>
          </p:cNvSpPr>
          <p:nvPr>
            <p:ph type="body" idx="1"/>
          </p:nvPr>
        </p:nvSpPr>
        <p:spPr>
          <a:xfrm>
            <a:off x="838200" y="1825625"/>
            <a:ext cx="10515600" cy="4351338"/>
          </a:xfrm>
          <a:prstGeom prst="rect">
            <a:avLst/>
          </a:prstGeom>
          <a:noFill/>
          <a:ln>
            <a:noFill/>
          </a:ln>
        </p:spPr>
        <p:txBody>
          <a:bodyPr spcFirstLastPara="1" wrap="square" lIns="91425" tIns="2286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700">
                <a:latin typeface="Lora"/>
                <a:ea typeface="Lora"/>
                <a:cs typeface="Lora"/>
                <a:sym typeface="Lora"/>
              </a:rPr>
              <a:t>The circle reminds us that the study of the Big Book </a:t>
            </a:r>
            <a:br>
              <a:rPr lang="en-US" sz="2700">
                <a:latin typeface="Lora"/>
                <a:ea typeface="Lora"/>
                <a:cs typeface="Lora"/>
                <a:sym typeface="Lora"/>
              </a:rPr>
            </a:br>
            <a:r>
              <a:rPr lang="en-US" sz="2700">
                <a:latin typeface="Lora"/>
                <a:ea typeface="Lora"/>
                <a:cs typeface="Lora"/>
                <a:sym typeface="Lora"/>
              </a:rPr>
              <a:t>never ends. (People who have relapsed) have stopped taking actions of unity, service and recovery. These actions are for ourselves and for others in a never-ending series of action after action after action. </a:t>
            </a:r>
            <a:endParaRPr sz="2700">
              <a:latin typeface="Lora"/>
              <a:ea typeface="Lora"/>
              <a:cs typeface="Lora"/>
              <a:sym typeface="Lora"/>
            </a:endParaRPr>
          </a:p>
          <a:p>
            <a:pPr marL="0" lvl="0" indent="0" algn="ctr" rtl="0">
              <a:lnSpc>
                <a:spcPct val="90000"/>
              </a:lnSpc>
              <a:spcBef>
                <a:spcPts val="0"/>
              </a:spcBef>
              <a:spcAft>
                <a:spcPts val="0"/>
              </a:spcAft>
              <a:buClr>
                <a:schemeClr val="dk1"/>
              </a:buClr>
              <a:buSzPts val="2800"/>
              <a:buNone/>
            </a:pPr>
            <a:endParaRPr sz="2700">
              <a:latin typeface="Lora"/>
              <a:ea typeface="Lora"/>
              <a:cs typeface="Lora"/>
              <a:sym typeface="Lora"/>
            </a:endParaRPr>
          </a:p>
          <a:p>
            <a:pPr marL="0" lvl="0" indent="0" algn="ctr" rtl="0">
              <a:lnSpc>
                <a:spcPct val="90000"/>
              </a:lnSpc>
              <a:spcBef>
                <a:spcPts val="0"/>
              </a:spcBef>
              <a:spcAft>
                <a:spcPts val="0"/>
              </a:spcAft>
              <a:buClr>
                <a:schemeClr val="dk1"/>
              </a:buClr>
              <a:buSzPts val="2800"/>
              <a:buNone/>
            </a:pPr>
            <a:r>
              <a:rPr lang="en-US" sz="2700">
                <a:latin typeface="Lora"/>
                <a:ea typeface="Lora"/>
                <a:cs typeface="Lora"/>
                <a:sym typeface="Lora"/>
              </a:rPr>
              <a:t>When the food finally goes in our mouths, we say, “OMG! That’s the start of my relapse.” No way. The start of the relapse is when we stop taking those vital actions.</a:t>
            </a:r>
            <a:endParaRPr sz="2700">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latin typeface="Lora"/>
                <a:ea typeface="Lora"/>
                <a:cs typeface="Lora"/>
                <a:sym typeface="Lora"/>
              </a:rPr>
              <a:t>Introduction to relapse</a:t>
            </a:r>
            <a:endParaRPr b="1">
              <a:latin typeface="Lora"/>
              <a:ea typeface="Lora"/>
              <a:cs typeface="Lora"/>
              <a:sym typeface="Lora"/>
            </a:endParaRPr>
          </a:p>
        </p:txBody>
      </p:sp>
      <p:sp>
        <p:nvSpPr>
          <p:cNvPr id="98" name="Google Shape;98;p4"/>
          <p:cNvSpPr txBox="1">
            <a:spLocks noGrp="1"/>
          </p:cNvSpPr>
          <p:nvPr>
            <p:ph type="body" idx="1"/>
          </p:nvPr>
        </p:nvSpPr>
        <p:spPr>
          <a:xfrm>
            <a:off x="838200" y="2166474"/>
            <a:ext cx="10515600" cy="4010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latin typeface="Lora"/>
                <a:ea typeface="Lora"/>
                <a:cs typeface="Lora"/>
                <a:sym typeface="Lora"/>
              </a:rPr>
              <a:t>Definition of relapse:</a:t>
            </a:r>
            <a:r>
              <a:rPr lang="en-US">
                <a:latin typeface="Lora"/>
                <a:ea typeface="Lora"/>
                <a:cs typeface="Lora"/>
                <a:sym typeface="Lora"/>
              </a:rPr>
              <a:t> </a:t>
            </a:r>
            <a:endParaRPr>
              <a:latin typeface="Lora"/>
              <a:ea typeface="Lora"/>
              <a:cs typeface="Lora"/>
              <a:sym typeface="Lora"/>
            </a:endParaRPr>
          </a:p>
          <a:p>
            <a:pPr marL="0" lvl="0" indent="457200" algn="l" rtl="0">
              <a:lnSpc>
                <a:spcPct val="90000"/>
              </a:lnSpc>
              <a:spcBef>
                <a:spcPts val="1000"/>
              </a:spcBef>
              <a:spcAft>
                <a:spcPts val="0"/>
              </a:spcAft>
              <a:buClr>
                <a:schemeClr val="dk1"/>
              </a:buClr>
              <a:buSzPts val="2800"/>
              <a:buNone/>
            </a:pPr>
            <a:r>
              <a:rPr lang="en-US" i="1">
                <a:latin typeface="Lora"/>
                <a:ea typeface="Lora"/>
                <a:cs typeface="Lora"/>
                <a:sym typeface="Lora"/>
              </a:rPr>
              <a:t>Comes from Latin re (back) labi (to slip)</a:t>
            </a:r>
            <a:endParaRPr i="1">
              <a:latin typeface="Lora"/>
              <a:ea typeface="Lora"/>
              <a:cs typeface="Lora"/>
              <a:sym typeface="Lora"/>
            </a:endParaRPr>
          </a:p>
          <a:p>
            <a:pPr marL="0" lvl="0" indent="0" algn="l" rtl="0">
              <a:lnSpc>
                <a:spcPct val="90000"/>
              </a:lnSpc>
              <a:spcBef>
                <a:spcPts val="1000"/>
              </a:spcBef>
              <a:spcAft>
                <a:spcPts val="0"/>
              </a:spcAft>
              <a:buClr>
                <a:schemeClr val="dk1"/>
              </a:buClr>
              <a:buSzPts val="2800"/>
              <a:buNone/>
            </a:pPr>
            <a:endParaRPr>
              <a:latin typeface="Lora"/>
              <a:ea typeface="Lora"/>
              <a:cs typeface="Lora"/>
              <a:sym typeface="Lora"/>
            </a:endParaRPr>
          </a:p>
          <a:p>
            <a:pPr marL="0" lvl="0" indent="0" algn="l" rtl="0">
              <a:lnSpc>
                <a:spcPct val="115000"/>
              </a:lnSpc>
              <a:spcBef>
                <a:spcPts val="1000"/>
              </a:spcBef>
              <a:spcAft>
                <a:spcPts val="0"/>
              </a:spcAft>
              <a:buClr>
                <a:schemeClr val="dk1"/>
              </a:buClr>
              <a:buSzPts val="2800"/>
              <a:buNone/>
            </a:pPr>
            <a:r>
              <a:rPr lang="en-US" sz="3200">
                <a:latin typeface="Lora"/>
                <a:ea typeface="Lora"/>
                <a:cs typeface="Lora"/>
                <a:sym typeface="Lora"/>
              </a:rPr>
              <a:t>To deteriorate after a period of improvement</a:t>
            </a:r>
            <a:endParaRPr sz="3200">
              <a:latin typeface="Lora"/>
              <a:ea typeface="Lora"/>
              <a:cs typeface="Lora"/>
              <a:sym typeface="Lora"/>
            </a:endParaRPr>
          </a:p>
          <a:p>
            <a:pPr marL="0" lvl="0" indent="0" algn="l" rtl="0">
              <a:lnSpc>
                <a:spcPct val="115000"/>
              </a:lnSpc>
              <a:spcBef>
                <a:spcPts val="1000"/>
              </a:spcBef>
              <a:spcAft>
                <a:spcPts val="0"/>
              </a:spcAft>
              <a:buClr>
                <a:schemeClr val="dk1"/>
              </a:buClr>
              <a:buSzPts val="2800"/>
              <a:buNone/>
            </a:pPr>
            <a:r>
              <a:rPr lang="en-US" sz="3200">
                <a:latin typeface="Lora"/>
                <a:ea typeface="Lora"/>
                <a:cs typeface="Lora"/>
                <a:sym typeface="Lora"/>
              </a:rPr>
              <a:t>To return to a less active or worse state</a:t>
            </a:r>
            <a:endParaRPr sz="3200">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latin typeface="Lora"/>
                <a:ea typeface="Lora"/>
                <a:cs typeface="Lora"/>
                <a:sym typeface="Lora"/>
              </a:rPr>
              <a:t>Page 120 of the Big Book</a:t>
            </a:r>
            <a:endParaRPr b="1">
              <a:latin typeface="Lora"/>
              <a:ea typeface="Lora"/>
              <a:cs typeface="Lora"/>
              <a:sym typeface="Lora"/>
            </a:endParaRPr>
          </a:p>
        </p:txBody>
      </p:sp>
      <p:sp>
        <p:nvSpPr>
          <p:cNvPr id="104" name="Google Shape;104;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2720"/>
              <a:buNone/>
            </a:pPr>
            <a:r>
              <a:rPr lang="en-US" sz="2520" b="1">
                <a:latin typeface="Lora"/>
                <a:ea typeface="Lora"/>
                <a:cs typeface="Lora"/>
                <a:sym typeface="Lora"/>
              </a:rPr>
              <a:t>“Though it is infinitely better that he have no relapse at all, as has been true with many of our men…”</a:t>
            </a:r>
            <a:endParaRPr sz="2520">
              <a:latin typeface="Lora"/>
              <a:ea typeface="Lora"/>
              <a:cs typeface="Lora"/>
              <a:sym typeface="Lora"/>
            </a:endParaRPr>
          </a:p>
          <a:p>
            <a:pPr marL="0" lvl="0" indent="0" algn="ctr" rtl="0">
              <a:lnSpc>
                <a:spcPct val="115000"/>
              </a:lnSpc>
              <a:spcBef>
                <a:spcPts val="1000"/>
              </a:spcBef>
              <a:spcAft>
                <a:spcPts val="0"/>
              </a:spcAft>
              <a:buClr>
                <a:schemeClr val="dk1"/>
              </a:buClr>
              <a:buSzPts val="2720"/>
              <a:buNone/>
            </a:pPr>
            <a:r>
              <a:rPr lang="en-US" sz="2520">
                <a:latin typeface="Lora"/>
                <a:ea typeface="Lora"/>
                <a:cs typeface="Lora"/>
                <a:sym typeface="Lora"/>
              </a:rPr>
              <a:t>This </a:t>
            </a:r>
            <a:r>
              <a:rPr lang="en-US" sz="2520" b="1" i="1" u="sng">
                <a:latin typeface="Lora"/>
                <a:ea typeface="Lora"/>
                <a:cs typeface="Lora"/>
                <a:sym typeface="Lora"/>
              </a:rPr>
              <a:t>is not</a:t>
            </a:r>
            <a:r>
              <a:rPr lang="en-US" sz="2520">
                <a:latin typeface="Lora"/>
                <a:ea typeface="Lora"/>
                <a:cs typeface="Lora"/>
                <a:sym typeface="Lora"/>
              </a:rPr>
              <a:t> our story as we have both have a history of relapse.</a:t>
            </a:r>
            <a:endParaRPr sz="2520">
              <a:latin typeface="Lora"/>
              <a:ea typeface="Lora"/>
              <a:cs typeface="Lora"/>
              <a:sym typeface="Lora"/>
            </a:endParaRPr>
          </a:p>
          <a:p>
            <a:pPr marL="0" lvl="0" indent="0" algn="ctr" rtl="0">
              <a:lnSpc>
                <a:spcPct val="115000"/>
              </a:lnSpc>
              <a:spcBef>
                <a:spcPts val="1000"/>
              </a:spcBef>
              <a:spcAft>
                <a:spcPts val="0"/>
              </a:spcAft>
              <a:buClr>
                <a:schemeClr val="dk1"/>
              </a:buClr>
              <a:buSzPts val="2720"/>
              <a:buNone/>
            </a:pPr>
            <a:endParaRPr sz="2520">
              <a:latin typeface="Lora"/>
              <a:ea typeface="Lora"/>
              <a:cs typeface="Lora"/>
              <a:sym typeface="Lora"/>
            </a:endParaRPr>
          </a:p>
          <a:p>
            <a:pPr marL="0" lvl="0" indent="0" algn="ctr" rtl="0">
              <a:lnSpc>
                <a:spcPct val="115000"/>
              </a:lnSpc>
              <a:spcBef>
                <a:spcPts val="1000"/>
              </a:spcBef>
              <a:spcAft>
                <a:spcPts val="0"/>
              </a:spcAft>
              <a:buClr>
                <a:schemeClr val="dk1"/>
              </a:buClr>
              <a:buSzPts val="2720"/>
              <a:buNone/>
            </a:pPr>
            <a:r>
              <a:rPr lang="en-US" sz="2520" b="1">
                <a:latin typeface="Lora"/>
                <a:ea typeface="Lora"/>
                <a:cs typeface="Lora"/>
                <a:sym typeface="Lora"/>
              </a:rPr>
              <a:t>“…it is by no means a bad thing in some cases. Your husband will see at once that he must redouble his spiritual activities if he expects to survive.”</a:t>
            </a:r>
            <a:endParaRPr sz="2520">
              <a:latin typeface="Lora"/>
              <a:ea typeface="Lora"/>
              <a:cs typeface="Lora"/>
              <a:sym typeface="Lora"/>
            </a:endParaRPr>
          </a:p>
          <a:p>
            <a:pPr marL="0" lvl="0" indent="0" algn="ctr" rtl="0">
              <a:lnSpc>
                <a:spcPct val="115000"/>
              </a:lnSpc>
              <a:spcBef>
                <a:spcPts val="1000"/>
              </a:spcBef>
              <a:spcAft>
                <a:spcPts val="0"/>
              </a:spcAft>
              <a:buClr>
                <a:schemeClr val="dk1"/>
              </a:buClr>
              <a:buSzPts val="2720"/>
              <a:buNone/>
            </a:pPr>
            <a:r>
              <a:rPr lang="en-US" sz="2520">
                <a:latin typeface="Lora"/>
                <a:ea typeface="Lora"/>
                <a:cs typeface="Lora"/>
                <a:sym typeface="Lora"/>
              </a:rPr>
              <a:t>This </a:t>
            </a:r>
            <a:r>
              <a:rPr lang="en-US" sz="2520" b="1" i="1" u="sng">
                <a:latin typeface="Lora"/>
                <a:ea typeface="Lora"/>
                <a:cs typeface="Lora"/>
                <a:sym typeface="Lora"/>
              </a:rPr>
              <a:t>is</a:t>
            </a:r>
            <a:r>
              <a:rPr lang="en-US" sz="2520" b="1" i="1">
                <a:latin typeface="Lora"/>
                <a:ea typeface="Lora"/>
                <a:cs typeface="Lora"/>
                <a:sym typeface="Lora"/>
              </a:rPr>
              <a:t> </a:t>
            </a:r>
            <a:r>
              <a:rPr lang="en-US" sz="2520">
                <a:latin typeface="Lora"/>
                <a:ea typeface="Lora"/>
                <a:cs typeface="Lora"/>
                <a:sym typeface="Lora"/>
              </a:rPr>
              <a:t>our story, as this is exactly what we did.</a:t>
            </a:r>
            <a:endParaRPr sz="2520">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497550" y="9201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b="1">
                <a:latin typeface="Lora"/>
                <a:ea typeface="Lora"/>
                <a:cs typeface="Lora"/>
                <a:sym typeface="Lora"/>
              </a:rPr>
              <a:t>The Big Book Warnings about Relapse </a:t>
            </a:r>
            <a:endParaRPr b="1">
              <a:latin typeface="Lora"/>
              <a:ea typeface="Lora"/>
              <a:cs typeface="Lora"/>
              <a:sym typeface="Lora"/>
            </a:endParaRPr>
          </a:p>
        </p:txBody>
      </p:sp>
      <p:graphicFrame>
        <p:nvGraphicFramePr>
          <p:cNvPr id="110" name="Google Shape;110;p7"/>
          <p:cNvGraphicFramePr/>
          <p:nvPr/>
        </p:nvGraphicFramePr>
        <p:xfrm>
          <a:off x="497550" y="1189104"/>
          <a:ext cx="11196900" cy="5101300"/>
        </p:xfrm>
        <a:graphic>
          <a:graphicData uri="http://schemas.openxmlformats.org/drawingml/2006/table">
            <a:tbl>
              <a:tblPr>
                <a:noFill/>
                <a:tableStyleId>{CB103B23-1C41-4E0A-A684-D23CB8689211}</a:tableStyleId>
              </a:tblPr>
              <a:tblGrid>
                <a:gridCol w="680050">
                  <a:extLst>
                    <a:ext uri="{9D8B030D-6E8A-4147-A177-3AD203B41FA5}">
                      <a16:colId xmlns:a16="http://schemas.microsoft.com/office/drawing/2014/main" val="20000"/>
                    </a:ext>
                  </a:extLst>
                </a:gridCol>
                <a:gridCol w="10516850">
                  <a:extLst>
                    <a:ext uri="{9D8B030D-6E8A-4147-A177-3AD203B41FA5}">
                      <a16:colId xmlns:a16="http://schemas.microsoft.com/office/drawing/2014/main" val="20001"/>
                    </a:ext>
                  </a:extLst>
                </a:gridCol>
              </a:tblGrid>
              <a:tr h="522550">
                <a:tc>
                  <a:txBody>
                    <a:bodyPr/>
                    <a:lstStyle/>
                    <a:p>
                      <a:pPr marL="0" lvl="0" indent="0" algn="r" rtl="0">
                        <a:lnSpc>
                          <a:spcPct val="115000"/>
                        </a:lnSpc>
                        <a:spcBef>
                          <a:spcPts val="0"/>
                        </a:spcBef>
                        <a:spcAft>
                          <a:spcPts val="0"/>
                        </a:spcAft>
                        <a:buClr>
                          <a:schemeClr val="dk1"/>
                        </a:buClr>
                        <a:buSzPts val="1100"/>
                        <a:buFont typeface="Arial"/>
                        <a:buNone/>
                      </a:pPr>
                      <a:r>
                        <a:rPr lang="en-US" b="1">
                          <a:solidFill>
                            <a:schemeClr val="dk1"/>
                          </a:solidFill>
                          <a:latin typeface="Lora"/>
                          <a:ea typeface="Lora"/>
                          <a:cs typeface="Lora"/>
                          <a:sym typeface="Lora"/>
                        </a:rPr>
                        <a:t>XVI</a:t>
                      </a:r>
                      <a:endParaRPr>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Lora"/>
                          <a:ea typeface="Lora"/>
                          <a:cs typeface="Lora"/>
                          <a:sym typeface="Lora"/>
                        </a:rPr>
                        <a:t>He suddenly realized that in order to save himself he must carry his message to another alcoholic</a:t>
                      </a:r>
                      <a:endParaRPr>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522550">
                <a:tc>
                  <a:txBody>
                    <a:bodyPr/>
                    <a:lstStyle/>
                    <a:p>
                      <a:pPr marL="0" lvl="0" indent="0" algn="r" rtl="0">
                        <a:lnSpc>
                          <a:spcPct val="115000"/>
                        </a:lnSpc>
                        <a:spcBef>
                          <a:spcPts val="1000"/>
                        </a:spcBef>
                        <a:spcAft>
                          <a:spcPts val="0"/>
                        </a:spcAft>
                        <a:buClr>
                          <a:schemeClr val="dk1"/>
                        </a:buClr>
                        <a:buSzPts val="1100"/>
                        <a:buFont typeface="Arial"/>
                        <a:buNone/>
                      </a:pPr>
                      <a:r>
                        <a:rPr lang="en-US" b="1">
                          <a:solidFill>
                            <a:schemeClr val="dk1"/>
                          </a:solidFill>
                          <a:latin typeface="Lora"/>
                          <a:ea typeface="Lora"/>
                          <a:cs typeface="Lora"/>
                          <a:sym typeface="Lora"/>
                        </a:rPr>
                        <a:t>XVII</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1000"/>
                        </a:spcBef>
                        <a:spcAft>
                          <a:spcPts val="0"/>
                        </a:spcAft>
                        <a:buClr>
                          <a:schemeClr val="dk1"/>
                        </a:buClr>
                        <a:buSzPts val="1100"/>
                        <a:buFont typeface="Arial"/>
                        <a:buNone/>
                      </a:pPr>
                      <a:r>
                        <a:rPr lang="en-US">
                          <a:solidFill>
                            <a:schemeClr val="dk1"/>
                          </a:solidFill>
                          <a:latin typeface="Lora"/>
                          <a:ea typeface="Lora"/>
                          <a:cs typeface="Lora"/>
                          <a:sym typeface="Lora"/>
                        </a:rPr>
                        <a:t>Strenuous work, one alcoholic with another, was vital to permanent recovery</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522550">
                <a:tc>
                  <a:txBody>
                    <a:bodyPr/>
                    <a:lstStyle/>
                    <a:p>
                      <a:pPr marL="0" lvl="0" indent="0" algn="r" rtl="0">
                        <a:lnSpc>
                          <a:spcPct val="115000"/>
                        </a:lnSpc>
                        <a:spcBef>
                          <a:spcPts val="1000"/>
                        </a:spcBef>
                        <a:spcAft>
                          <a:spcPts val="0"/>
                        </a:spcAft>
                        <a:buClr>
                          <a:schemeClr val="dk1"/>
                        </a:buClr>
                        <a:buSzPts val="1100"/>
                        <a:buFont typeface="Arial"/>
                        <a:buNone/>
                      </a:pPr>
                      <a:r>
                        <a:rPr lang="en-US" b="1">
                          <a:solidFill>
                            <a:schemeClr val="dk1"/>
                          </a:solidFill>
                          <a:latin typeface="Lora"/>
                          <a:ea typeface="Lora"/>
                          <a:cs typeface="Lora"/>
                          <a:sym typeface="Lora"/>
                        </a:rPr>
                        <a:t>XIX</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1000"/>
                        </a:spcBef>
                        <a:spcAft>
                          <a:spcPts val="0"/>
                        </a:spcAft>
                        <a:buClr>
                          <a:schemeClr val="dk1"/>
                        </a:buClr>
                        <a:buSzPts val="1100"/>
                        <a:buFont typeface="Arial"/>
                        <a:buNone/>
                      </a:pPr>
                      <a:r>
                        <a:rPr lang="en-US">
                          <a:solidFill>
                            <a:schemeClr val="dk1"/>
                          </a:solidFill>
                          <a:latin typeface="Lora"/>
                          <a:ea typeface="Lora"/>
                          <a:cs typeface="Lora"/>
                          <a:sym typeface="Lora"/>
                        </a:rPr>
                        <a:t>AA’s had to hang together or die separately. We had to unify our Fellowship or pass off the scene</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721725">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13</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1000"/>
                        </a:spcBef>
                        <a:spcAft>
                          <a:spcPts val="0"/>
                        </a:spcAft>
                        <a:buClr>
                          <a:schemeClr val="dk1"/>
                        </a:buClr>
                        <a:buSzPts val="1100"/>
                        <a:buFont typeface="Arial"/>
                        <a:buNone/>
                      </a:pPr>
                      <a:r>
                        <a:rPr lang="en-US">
                          <a:solidFill>
                            <a:schemeClr val="dk1"/>
                          </a:solidFill>
                          <a:latin typeface="Lora"/>
                          <a:ea typeface="Lora"/>
                          <a:cs typeface="Lora"/>
                          <a:sym typeface="Lora"/>
                        </a:rPr>
                        <a:t>Belief in the power of God, plus enough willingness, honesty and humility to establish and maintain the new order of things were the essential requirements</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522550">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15</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1000"/>
                        </a:spcBef>
                        <a:spcAft>
                          <a:spcPts val="0"/>
                        </a:spcAft>
                        <a:buClr>
                          <a:schemeClr val="dk1"/>
                        </a:buClr>
                        <a:buSzPts val="1100"/>
                        <a:buFont typeface="Arial"/>
                        <a:buNone/>
                      </a:pPr>
                      <a:r>
                        <a:rPr lang="en-US">
                          <a:solidFill>
                            <a:schemeClr val="dk1"/>
                          </a:solidFill>
                          <a:latin typeface="Lora"/>
                          <a:ea typeface="Lora"/>
                          <a:cs typeface="Lora"/>
                          <a:sym typeface="Lora"/>
                        </a:rPr>
                        <a:t>But I soon found that when all other measures failed, work with another alcoholic would save the day</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522550">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20</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1000"/>
                        </a:spcBef>
                        <a:spcAft>
                          <a:spcPts val="0"/>
                        </a:spcAft>
                        <a:buNone/>
                      </a:pPr>
                      <a:r>
                        <a:rPr lang="en-US">
                          <a:solidFill>
                            <a:schemeClr val="dk1"/>
                          </a:solidFill>
                          <a:latin typeface="Lora"/>
                          <a:ea typeface="Lora"/>
                          <a:cs typeface="Lora"/>
                          <a:sym typeface="Lora"/>
                        </a:rPr>
                        <a:t>Our very lives as ex-problem drinkers, depend upon our constant thought of others and how we may help meet their needs</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5"/>
                  </a:ext>
                </a:extLst>
              </a:tr>
              <a:tr h="721725">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32</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1000"/>
                        </a:spcBef>
                        <a:spcAft>
                          <a:spcPts val="0"/>
                        </a:spcAft>
                        <a:buClr>
                          <a:schemeClr val="dk1"/>
                        </a:buClr>
                        <a:buSzPts val="1100"/>
                        <a:buFont typeface="Arial"/>
                        <a:buNone/>
                      </a:pPr>
                      <a:r>
                        <a:rPr lang="en-US">
                          <a:solidFill>
                            <a:schemeClr val="dk1"/>
                          </a:solidFill>
                          <a:latin typeface="Lora"/>
                          <a:ea typeface="Lora"/>
                          <a:cs typeface="Lora"/>
                          <a:sym typeface="Lora"/>
                        </a:rPr>
                        <a:t>Then he fell victim to a belief which practically every alcoholic has- that his long period of sobriety and self-discipline had qualified him to drink like other men</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6"/>
                  </a:ext>
                </a:extLst>
              </a:tr>
              <a:tr h="522550">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58</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1000"/>
                        </a:spcBef>
                        <a:spcAft>
                          <a:spcPts val="0"/>
                        </a:spcAft>
                        <a:buClr>
                          <a:schemeClr val="dk1"/>
                        </a:buClr>
                        <a:buSzPts val="1100"/>
                        <a:buFont typeface="Arial"/>
                        <a:buNone/>
                      </a:pPr>
                      <a:r>
                        <a:rPr lang="en-US">
                          <a:solidFill>
                            <a:schemeClr val="dk1"/>
                          </a:solidFill>
                          <a:latin typeface="Lora"/>
                          <a:ea typeface="Lora"/>
                          <a:cs typeface="Lora"/>
                          <a:sym typeface="Lora"/>
                        </a:rPr>
                        <a:t>Rarely have we seen a person fail who has thoroughly followed our path</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7"/>
                  </a:ext>
                </a:extLst>
              </a:tr>
              <a:tr h="522550">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63</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1000"/>
                        </a:spcBef>
                        <a:spcAft>
                          <a:spcPts val="0"/>
                        </a:spcAft>
                        <a:buClr>
                          <a:schemeClr val="dk1"/>
                        </a:buClr>
                        <a:buSzPts val="1100"/>
                        <a:buFont typeface="Arial"/>
                        <a:buNone/>
                      </a:pPr>
                      <a:r>
                        <a:rPr lang="en-US">
                          <a:solidFill>
                            <a:schemeClr val="dk1"/>
                          </a:solidFill>
                          <a:latin typeface="Lora"/>
                          <a:ea typeface="Lora"/>
                          <a:cs typeface="Lora"/>
                          <a:sym typeface="Lora"/>
                        </a:rPr>
                        <a:t>He provided what we needed if we kept close to him and performed His work well</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aphicFrame>
        <p:nvGraphicFramePr>
          <p:cNvPr id="115" name="Google Shape;115;p8"/>
          <p:cNvGraphicFramePr/>
          <p:nvPr/>
        </p:nvGraphicFramePr>
        <p:xfrm>
          <a:off x="497550" y="1265304"/>
          <a:ext cx="11196900" cy="5084233"/>
        </p:xfrm>
        <a:graphic>
          <a:graphicData uri="http://schemas.openxmlformats.org/drawingml/2006/table">
            <a:tbl>
              <a:tblPr>
                <a:noFill/>
                <a:tableStyleId>{CB103B23-1C41-4E0A-A684-D23CB8689211}</a:tableStyleId>
              </a:tblPr>
              <a:tblGrid>
                <a:gridCol w="680050">
                  <a:extLst>
                    <a:ext uri="{9D8B030D-6E8A-4147-A177-3AD203B41FA5}">
                      <a16:colId xmlns:a16="http://schemas.microsoft.com/office/drawing/2014/main" val="20000"/>
                    </a:ext>
                  </a:extLst>
                </a:gridCol>
                <a:gridCol w="10516850">
                  <a:extLst>
                    <a:ext uri="{9D8B030D-6E8A-4147-A177-3AD203B41FA5}">
                      <a16:colId xmlns:a16="http://schemas.microsoft.com/office/drawing/2014/main" val="20001"/>
                    </a:ext>
                  </a:extLst>
                </a:gridCol>
              </a:tblGrid>
              <a:tr h="662200">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85</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1000"/>
                        </a:spcBef>
                        <a:spcAft>
                          <a:spcPts val="0"/>
                        </a:spcAft>
                        <a:buNone/>
                      </a:pPr>
                      <a:r>
                        <a:rPr lang="en-US">
                          <a:solidFill>
                            <a:schemeClr val="dk1"/>
                          </a:solidFill>
                          <a:latin typeface="Lora"/>
                          <a:ea typeface="Lora"/>
                          <a:cs typeface="Lora"/>
                          <a:sym typeface="Lora"/>
                        </a:rPr>
                        <a:t>It is easy to let up on the spiritual program of action and rest on our laurels. We are headed for trouble if we do, for alcohol is a subtle foe. We are not cured of alcoholism. What we really have is a daily reprieve contingent on the maintenance of our spiritual condition</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492500">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89</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1000"/>
                        </a:spcBef>
                        <a:spcAft>
                          <a:spcPts val="0"/>
                        </a:spcAft>
                        <a:buNone/>
                      </a:pPr>
                      <a:r>
                        <a:rPr lang="en-US">
                          <a:solidFill>
                            <a:schemeClr val="dk1"/>
                          </a:solidFill>
                          <a:latin typeface="Lora"/>
                          <a:ea typeface="Lora"/>
                          <a:cs typeface="Lora"/>
                          <a:sym typeface="Lora"/>
                        </a:rPr>
                        <a:t>Nothing will so much insure immunity from drinking as intensive work with other alcoholics</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492500">
                <a:tc>
                  <a:txBody>
                    <a:bodyPr/>
                    <a:lstStyle/>
                    <a:p>
                      <a:pPr marL="0" lvl="0" indent="0" algn="r" rtl="0">
                        <a:lnSpc>
                          <a:spcPct val="115000"/>
                        </a:lnSpc>
                        <a:spcBef>
                          <a:spcPts val="0"/>
                        </a:spcBef>
                        <a:spcAft>
                          <a:spcPts val="0"/>
                        </a:spcAft>
                        <a:buNone/>
                      </a:pPr>
                      <a:r>
                        <a:rPr lang="en-US" b="1">
                          <a:solidFill>
                            <a:schemeClr val="dk1"/>
                          </a:solidFill>
                          <a:latin typeface="Lora"/>
                          <a:ea typeface="Lora"/>
                          <a:cs typeface="Lora"/>
                          <a:sym typeface="Lora"/>
                        </a:rPr>
                        <a:t>97</a:t>
                      </a:r>
                      <a:endParaRPr>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90000"/>
                        </a:lnSpc>
                        <a:spcBef>
                          <a:spcPts val="0"/>
                        </a:spcBef>
                        <a:spcAft>
                          <a:spcPts val="0"/>
                        </a:spcAft>
                        <a:buNone/>
                      </a:pPr>
                      <a:r>
                        <a:rPr lang="en-US">
                          <a:solidFill>
                            <a:schemeClr val="dk1"/>
                          </a:solidFill>
                          <a:latin typeface="Lora"/>
                          <a:ea typeface="Lora"/>
                          <a:cs typeface="Lora"/>
                          <a:sym typeface="Lora"/>
                        </a:rPr>
                        <a:t>Helping others is the foundation stone of your recovery</a:t>
                      </a:r>
                      <a:endParaRPr>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492500">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102</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90000"/>
                        </a:lnSpc>
                        <a:spcBef>
                          <a:spcPts val="1000"/>
                        </a:spcBef>
                        <a:spcAft>
                          <a:spcPts val="0"/>
                        </a:spcAft>
                        <a:buNone/>
                      </a:pPr>
                      <a:r>
                        <a:rPr lang="en-US">
                          <a:solidFill>
                            <a:schemeClr val="dk1"/>
                          </a:solidFill>
                          <a:latin typeface="Lora"/>
                          <a:ea typeface="Lora"/>
                          <a:cs typeface="Lora"/>
                          <a:sym typeface="Lora"/>
                        </a:rPr>
                        <a:t>Keep on the firing line of life with these motives (helping others) and God will keep you unharmed</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492500">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119</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90000"/>
                        </a:lnSpc>
                        <a:spcBef>
                          <a:spcPts val="1000"/>
                        </a:spcBef>
                        <a:spcAft>
                          <a:spcPts val="0"/>
                        </a:spcAft>
                        <a:buNone/>
                      </a:pPr>
                      <a:r>
                        <a:rPr lang="en-US">
                          <a:solidFill>
                            <a:schemeClr val="dk1"/>
                          </a:solidFill>
                          <a:latin typeface="Lora"/>
                          <a:ea typeface="Lora"/>
                          <a:cs typeface="Lora"/>
                          <a:sym typeface="Lora"/>
                        </a:rPr>
                        <a:t>The fact is that he should work with other people to maintain his own sobriety</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545750">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143</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90000"/>
                        </a:lnSpc>
                        <a:spcBef>
                          <a:spcPts val="1000"/>
                        </a:spcBef>
                        <a:spcAft>
                          <a:spcPts val="0"/>
                        </a:spcAft>
                        <a:buNone/>
                      </a:pPr>
                      <a:r>
                        <a:rPr lang="en-US">
                          <a:solidFill>
                            <a:schemeClr val="dk1"/>
                          </a:solidFill>
                          <a:latin typeface="Lora"/>
                          <a:ea typeface="Lora"/>
                          <a:cs typeface="Lora"/>
                          <a:sym typeface="Lora"/>
                        </a:rPr>
                        <a:t>To get over drinking will require a transformation of thought and attitude. We all had to place recovery above everything</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5"/>
                  </a:ext>
                </a:extLst>
              </a:tr>
              <a:tr h="492500">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146</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90000"/>
                        </a:lnSpc>
                        <a:spcBef>
                          <a:spcPts val="1000"/>
                        </a:spcBef>
                        <a:spcAft>
                          <a:spcPts val="0"/>
                        </a:spcAft>
                        <a:buNone/>
                      </a:pPr>
                      <a:r>
                        <a:rPr lang="en-US">
                          <a:solidFill>
                            <a:schemeClr val="dk1"/>
                          </a:solidFill>
                          <a:latin typeface="Lora"/>
                          <a:ea typeface="Lora"/>
                          <a:cs typeface="Lora"/>
                          <a:sym typeface="Lora"/>
                        </a:rPr>
                        <a:t>For he knows he must be honest if he would live at all</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6"/>
                  </a:ext>
                </a:extLst>
              </a:tr>
              <a:tr h="492500">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158</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90000"/>
                        </a:lnSpc>
                        <a:spcBef>
                          <a:spcPts val="1000"/>
                        </a:spcBef>
                        <a:spcAft>
                          <a:spcPts val="0"/>
                        </a:spcAft>
                        <a:buNone/>
                      </a:pPr>
                      <a:r>
                        <a:rPr lang="en-US">
                          <a:solidFill>
                            <a:schemeClr val="dk1"/>
                          </a:solidFill>
                          <a:latin typeface="Lora"/>
                          <a:ea typeface="Lora"/>
                          <a:cs typeface="Lora"/>
                          <a:sym typeface="Lora"/>
                        </a:rPr>
                        <a:t>They had to give others what they had found, or be sunk</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7"/>
                  </a:ext>
                </a:extLst>
              </a:tr>
              <a:tr h="680225">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163</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90000"/>
                        </a:lnSpc>
                        <a:spcBef>
                          <a:spcPts val="1000"/>
                        </a:spcBef>
                        <a:spcAft>
                          <a:spcPts val="0"/>
                        </a:spcAft>
                        <a:buNone/>
                      </a:pPr>
                      <a:r>
                        <a:rPr lang="en-US">
                          <a:solidFill>
                            <a:schemeClr val="dk1"/>
                          </a:solidFill>
                          <a:latin typeface="Lora"/>
                          <a:ea typeface="Lora"/>
                          <a:cs typeface="Lora"/>
                          <a:sym typeface="Lora"/>
                        </a:rPr>
                        <a:t>You have just tapped a source of power much greater than yourself. To duplicate, with such backing, what we have accomplished is only a matter of willingness, patience and labor</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16" name="Google Shape;116;p8"/>
          <p:cNvSpPr txBox="1">
            <a:spLocks noGrp="1"/>
          </p:cNvSpPr>
          <p:nvPr>
            <p:ph type="title"/>
          </p:nvPr>
        </p:nvSpPr>
        <p:spPr>
          <a:xfrm>
            <a:off x="497550" y="9201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b="1">
                <a:latin typeface="Lora"/>
                <a:ea typeface="Lora"/>
                <a:cs typeface="Lora"/>
                <a:sym typeface="Lora"/>
              </a:rPr>
              <a:t>The Big Book Warnings about Relapse </a:t>
            </a:r>
            <a:endParaRPr b="1">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9"/>
          <p:cNvSpPr txBox="1">
            <a:spLocks noGrp="1"/>
          </p:cNvSpPr>
          <p:nvPr>
            <p:ph type="title"/>
          </p:nvPr>
        </p:nvSpPr>
        <p:spPr>
          <a:xfrm>
            <a:off x="838200" y="9852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latin typeface="Lora"/>
                <a:ea typeface="Lora"/>
                <a:cs typeface="Lora"/>
                <a:sym typeface="Lora"/>
              </a:rPr>
              <a:t>Writing exercise </a:t>
            </a:r>
            <a:endParaRPr b="1">
              <a:latin typeface="Lora"/>
              <a:ea typeface="Lora"/>
              <a:cs typeface="Lora"/>
              <a:sym typeface="Lora"/>
            </a:endParaRPr>
          </a:p>
        </p:txBody>
      </p:sp>
      <p:sp>
        <p:nvSpPr>
          <p:cNvPr id="122" name="Google Shape;122;p9"/>
          <p:cNvSpPr txBox="1">
            <a:spLocks noGrp="1"/>
          </p:cNvSpPr>
          <p:nvPr>
            <p:ph type="body" idx="1"/>
          </p:nvPr>
        </p:nvSpPr>
        <p:spPr>
          <a:xfrm>
            <a:off x="838200" y="19780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endParaRPr>
              <a:latin typeface="Lora"/>
              <a:ea typeface="Lora"/>
              <a:cs typeface="Lora"/>
              <a:sym typeface="Lora"/>
            </a:endParaRPr>
          </a:p>
          <a:p>
            <a:pPr marL="457200" lvl="0" indent="-406400" algn="l" rtl="0">
              <a:lnSpc>
                <a:spcPct val="90000"/>
              </a:lnSpc>
              <a:spcBef>
                <a:spcPts val="1000"/>
              </a:spcBef>
              <a:spcAft>
                <a:spcPts val="0"/>
              </a:spcAft>
              <a:buSzPts val="2800"/>
              <a:buFont typeface="Lora"/>
              <a:buAutoNum type="arabicPeriod"/>
            </a:pPr>
            <a:r>
              <a:rPr lang="en-US">
                <a:latin typeface="Lora"/>
                <a:ea typeface="Lora"/>
                <a:cs typeface="Lora"/>
                <a:sym typeface="Lora"/>
              </a:rPr>
              <a:t>What would your personal warning signs of relapse be?</a:t>
            </a:r>
            <a:endParaRPr>
              <a:latin typeface="Lora"/>
              <a:ea typeface="Lora"/>
              <a:cs typeface="Lora"/>
              <a:sym typeface="Lora"/>
            </a:endParaRPr>
          </a:p>
          <a:p>
            <a:pPr marL="0" lvl="0" indent="0" algn="l" rtl="0">
              <a:lnSpc>
                <a:spcPct val="90000"/>
              </a:lnSpc>
              <a:spcBef>
                <a:spcPts val="1000"/>
              </a:spcBef>
              <a:spcAft>
                <a:spcPts val="0"/>
              </a:spcAft>
              <a:buClr>
                <a:schemeClr val="dk1"/>
              </a:buClr>
              <a:buSzPts val="3200"/>
              <a:buNone/>
            </a:pPr>
            <a:br>
              <a:rPr lang="en-US">
                <a:latin typeface="Lora"/>
                <a:ea typeface="Lora"/>
                <a:cs typeface="Lora"/>
                <a:sym typeface="Lora"/>
              </a:rPr>
            </a:br>
            <a:endParaRPr>
              <a:latin typeface="Lora"/>
              <a:ea typeface="Lora"/>
              <a:cs typeface="Lora"/>
              <a:sym typeface="Lora"/>
            </a:endParaRPr>
          </a:p>
          <a:p>
            <a:pPr marL="0" lvl="0" indent="0" algn="l" rtl="0">
              <a:lnSpc>
                <a:spcPct val="90000"/>
              </a:lnSpc>
              <a:spcBef>
                <a:spcPts val="1000"/>
              </a:spcBef>
              <a:spcAft>
                <a:spcPts val="0"/>
              </a:spcAft>
              <a:buNone/>
            </a:pPr>
            <a:endParaRPr>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0"/>
          <p:cNvSpPr txBox="1">
            <a:spLocks noGrp="1"/>
          </p:cNvSpPr>
          <p:nvPr>
            <p:ph type="title"/>
          </p:nvPr>
        </p:nvSpPr>
        <p:spPr>
          <a:xfrm>
            <a:off x="648195" y="809502"/>
            <a:ext cx="10515600" cy="8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b="1">
                <a:latin typeface="Lora"/>
                <a:ea typeface="Lora"/>
                <a:cs typeface="Lora"/>
                <a:sym typeface="Lora"/>
              </a:rPr>
              <a:t>Big Book Wisdom on Relapse </a:t>
            </a:r>
            <a:endParaRPr b="1">
              <a:latin typeface="Lora"/>
              <a:ea typeface="Lora"/>
              <a:cs typeface="Lora"/>
              <a:sym typeface="Lora"/>
            </a:endParaRPr>
          </a:p>
        </p:txBody>
      </p:sp>
      <p:graphicFrame>
        <p:nvGraphicFramePr>
          <p:cNvPr id="128" name="Google Shape;128;p10"/>
          <p:cNvGraphicFramePr/>
          <p:nvPr/>
        </p:nvGraphicFramePr>
        <p:xfrm>
          <a:off x="497550" y="2027304"/>
          <a:ext cx="11196900" cy="2785475"/>
        </p:xfrm>
        <a:graphic>
          <a:graphicData uri="http://schemas.openxmlformats.org/drawingml/2006/table">
            <a:tbl>
              <a:tblPr>
                <a:noFill/>
                <a:tableStyleId>{CB103B23-1C41-4E0A-A684-D23CB8689211}</a:tableStyleId>
              </a:tblPr>
              <a:tblGrid>
                <a:gridCol w="680050">
                  <a:extLst>
                    <a:ext uri="{9D8B030D-6E8A-4147-A177-3AD203B41FA5}">
                      <a16:colId xmlns:a16="http://schemas.microsoft.com/office/drawing/2014/main" val="20000"/>
                    </a:ext>
                  </a:extLst>
                </a:gridCol>
                <a:gridCol w="10516850">
                  <a:extLst>
                    <a:ext uri="{9D8B030D-6E8A-4147-A177-3AD203B41FA5}">
                      <a16:colId xmlns:a16="http://schemas.microsoft.com/office/drawing/2014/main" val="20001"/>
                    </a:ext>
                  </a:extLst>
                </a:gridCol>
              </a:tblGrid>
              <a:tr h="825800">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XX</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90000"/>
                        </a:lnSpc>
                        <a:spcBef>
                          <a:spcPts val="0"/>
                        </a:spcBef>
                        <a:spcAft>
                          <a:spcPts val="0"/>
                        </a:spcAft>
                        <a:buNone/>
                      </a:pPr>
                      <a:r>
                        <a:rPr lang="en-US">
                          <a:solidFill>
                            <a:schemeClr val="dk1"/>
                          </a:solidFill>
                          <a:latin typeface="Lora"/>
                          <a:ea typeface="Lora"/>
                          <a:cs typeface="Lora"/>
                          <a:sym typeface="Lora"/>
                        </a:rPr>
                        <a:t>Of alcoholics who came to AA and really tried, 50% got sober at once and remained that way; 25% sobered up after some relapses, and among the remainder, those who stayed on with AA showed improvement</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672750">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14</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90000"/>
                        </a:lnSpc>
                        <a:spcBef>
                          <a:spcPts val="1000"/>
                        </a:spcBef>
                        <a:spcAft>
                          <a:spcPts val="0"/>
                        </a:spcAft>
                        <a:buNone/>
                      </a:pPr>
                      <a:r>
                        <a:rPr lang="en-US">
                          <a:solidFill>
                            <a:schemeClr val="dk1"/>
                          </a:solidFill>
                          <a:latin typeface="Lora"/>
                          <a:ea typeface="Lora"/>
                          <a:cs typeface="Lora"/>
                          <a:sym typeface="Lora"/>
                        </a:rPr>
                        <a:t>For if an alcoholic failed to perfect and enlarge his spiritual life through work and self-sacrifice for others, he could not survive the certain trials and low spots ahead</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614175">
                <a:tc>
                  <a:txBody>
                    <a:bodyPr/>
                    <a:lstStyle/>
                    <a:p>
                      <a:pPr marL="0" lvl="0" indent="0" algn="r" rtl="0">
                        <a:lnSpc>
                          <a:spcPct val="115000"/>
                        </a:lnSpc>
                        <a:spcBef>
                          <a:spcPts val="0"/>
                        </a:spcBef>
                        <a:spcAft>
                          <a:spcPts val="0"/>
                        </a:spcAft>
                        <a:buNone/>
                      </a:pPr>
                      <a:r>
                        <a:rPr lang="en-US" b="1">
                          <a:solidFill>
                            <a:schemeClr val="dk1"/>
                          </a:solidFill>
                          <a:latin typeface="Lora"/>
                          <a:ea typeface="Lora"/>
                          <a:cs typeface="Lora"/>
                          <a:sym typeface="Lora"/>
                        </a:rPr>
                        <a:t>25</a:t>
                      </a:r>
                      <a:endParaRPr>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90000"/>
                        </a:lnSpc>
                        <a:spcBef>
                          <a:spcPts val="1000"/>
                        </a:spcBef>
                        <a:spcAft>
                          <a:spcPts val="0"/>
                        </a:spcAft>
                        <a:buClr>
                          <a:schemeClr val="dk1"/>
                        </a:buClr>
                        <a:buSzPts val="1100"/>
                        <a:buFont typeface="Arial"/>
                        <a:buNone/>
                      </a:pPr>
                      <a:r>
                        <a:rPr lang="en-US">
                          <a:solidFill>
                            <a:schemeClr val="dk1"/>
                          </a:solidFill>
                          <a:latin typeface="Lora"/>
                          <a:ea typeface="Lora"/>
                          <a:cs typeface="Lora"/>
                          <a:sym typeface="Lora"/>
                        </a:rPr>
                        <a:t>If you are as seriously alcoholic as we were, we believe there is no middle-of-the-road solution</a:t>
                      </a:r>
                      <a:endParaRPr>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672750">
                <a:tc>
                  <a:txBody>
                    <a:bodyPr/>
                    <a:lstStyle/>
                    <a:p>
                      <a:pPr marL="0" lvl="0" indent="0" algn="r" rtl="0">
                        <a:lnSpc>
                          <a:spcPct val="115000"/>
                        </a:lnSpc>
                        <a:spcBef>
                          <a:spcPts val="1000"/>
                        </a:spcBef>
                        <a:spcAft>
                          <a:spcPts val="0"/>
                        </a:spcAft>
                        <a:buNone/>
                      </a:pPr>
                      <a:r>
                        <a:rPr lang="en-US" b="1">
                          <a:solidFill>
                            <a:schemeClr val="dk1"/>
                          </a:solidFill>
                          <a:latin typeface="Lora"/>
                          <a:ea typeface="Lora"/>
                          <a:cs typeface="Lora"/>
                          <a:sym typeface="Lora"/>
                        </a:rPr>
                        <a:t>33</a:t>
                      </a:r>
                      <a:endParaRPr b="1">
                        <a:solidFill>
                          <a:schemeClr val="dk1"/>
                        </a:solidFill>
                        <a:latin typeface="Lora"/>
                        <a:ea typeface="Lora"/>
                        <a:cs typeface="Lora"/>
                        <a:sym typeface="Lora"/>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90000"/>
                        </a:lnSpc>
                        <a:spcBef>
                          <a:spcPts val="1000"/>
                        </a:spcBef>
                        <a:spcAft>
                          <a:spcPts val="0"/>
                        </a:spcAft>
                        <a:buClr>
                          <a:schemeClr val="dk1"/>
                        </a:buClr>
                        <a:buSzPts val="1100"/>
                        <a:buFont typeface="Arial"/>
                        <a:buNone/>
                      </a:pPr>
                      <a:r>
                        <a:rPr lang="en-US">
                          <a:solidFill>
                            <a:schemeClr val="dk1"/>
                          </a:solidFill>
                          <a:latin typeface="Lora"/>
                          <a:ea typeface="Lora"/>
                          <a:cs typeface="Lora"/>
                          <a:sym typeface="Lora"/>
                        </a:rPr>
                        <a:t>If we are planning to stop drinking, there must be no reservation of any kind, nor any lurking notion that someday we will be immune to alcohol</a:t>
                      </a:r>
                      <a:endParaRPr>
                        <a:solidFill>
                          <a:schemeClr val="dk1"/>
                        </a:solidFill>
                        <a:latin typeface="Lora"/>
                        <a:ea typeface="Lora"/>
                        <a:cs typeface="Lora"/>
                        <a:sym typeface="Lora"/>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29" name="Google Shape;129;p10"/>
          <p:cNvSpPr txBox="1">
            <a:spLocks noGrp="1"/>
          </p:cNvSpPr>
          <p:nvPr>
            <p:ph type="body" idx="1"/>
          </p:nvPr>
        </p:nvSpPr>
        <p:spPr>
          <a:xfrm>
            <a:off x="648200" y="5093101"/>
            <a:ext cx="10515600" cy="944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2800"/>
              <a:buNone/>
            </a:pPr>
            <a:r>
              <a:rPr lang="en-US" sz="1800" b="1">
                <a:latin typeface="Lora"/>
                <a:ea typeface="Lora"/>
                <a:cs typeface="Lora"/>
                <a:sym typeface="Lora"/>
              </a:rPr>
              <a:t>Definition of lurking: </a:t>
            </a:r>
            <a:r>
              <a:rPr lang="en-US" sz="1800">
                <a:latin typeface="Lora"/>
                <a:ea typeface="Lora"/>
                <a:cs typeface="Lora"/>
                <a:sym typeface="Lora"/>
              </a:rPr>
              <a:t>Remaining hidden so as to wait in ambush, in a latent state, although still presenting a threat.</a:t>
            </a:r>
            <a:endParaRPr sz="1800">
              <a:latin typeface="Lora"/>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2"/>
          <p:cNvSpPr txBox="1">
            <a:spLocks noGrp="1"/>
          </p:cNvSpPr>
          <p:nvPr>
            <p:ph type="title"/>
          </p:nvPr>
        </p:nvSpPr>
        <p:spPr>
          <a:xfrm>
            <a:off x="838200" y="746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latin typeface="Lora"/>
                <a:ea typeface="Lora"/>
                <a:cs typeface="Lora"/>
                <a:sym typeface="Lora"/>
              </a:rPr>
              <a:t>Writing exercise and feedback </a:t>
            </a:r>
            <a:endParaRPr b="1">
              <a:latin typeface="Lora"/>
              <a:ea typeface="Lora"/>
              <a:cs typeface="Lora"/>
              <a:sym typeface="Lora"/>
            </a:endParaRPr>
          </a:p>
        </p:txBody>
      </p:sp>
      <p:sp>
        <p:nvSpPr>
          <p:cNvPr id="135" name="Google Shape;135;p12"/>
          <p:cNvSpPr txBox="1">
            <a:spLocks noGrp="1"/>
          </p:cNvSpPr>
          <p:nvPr>
            <p:ph type="body" idx="1"/>
          </p:nvPr>
        </p:nvSpPr>
        <p:spPr>
          <a:xfrm>
            <a:off x="838200" y="2133049"/>
            <a:ext cx="10515600" cy="40440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SzPts val="2800"/>
              <a:buFont typeface="Lora"/>
              <a:buAutoNum type="arabicPeriod"/>
            </a:pPr>
            <a:r>
              <a:rPr lang="en-US">
                <a:latin typeface="Lora"/>
                <a:ea typeface="Lora"/>
                <a:cs typeface="Lora"/>
                <a:sym typeface="Lora"/>
              </a:rPr>
              <a:t>What actions can you take to get out of relapse?</a:t>
            </a:r>
            <a:endParaRPr>
              <a:latin typeface="Lora"/>
              <a:ea typeface="Lora"/>
              <a:cs typeface="Lora"/>
              <a:sym typeface="Lora"/>
            </a:endParaRPr>
          </a:p>
          <a:p>
            <a:pPr marL="0" lvl="0" indent="0" algn="l" rtl="0">
              <a:lnSpc>
                <a:spcPct val="90000"/>
              </a:lnSpc>
              <a:spcBef>
                <a:spcPts val="1000"/>
              </a:spcBef>
              <a:spcAft>
                <a:spcPts val="0"/>
              </a:spcAft>
              <a:buClr>
                <a:schemeClr val="dk1"/>
              </a:buClr>
              <a:buSzPts val="2800"/>
              <a:buNone/>
            </a:pPr>
            <a:endParaRPr>
              <a:latin typeface="Lora"/>
              <a:ea typeface="Lora"/>
              <a:cs typeface="Lora"/>
              <a:sym typeface="Lora"/>
            </a:endParaRPr>
          </a:p>
          <a:p>
            <a:pPr marL="0" lvl="0" indent="0" algn="l" rtl="0">
              <a:lnSpc>
                <a:spcPct val="90000"/>
              </a:lnSpc>
              <a:spcBef>
                <a:spcPts val="1000"/>
              </a:spcBef>
              <a:spcAft>
                <a:spcPts val="0"/>
              </a:spcAft>
              <a:buClr>
                <a:schemeClr val="dk1"/>
              </a:buClr>
              <a:buSzPts val="2800"/>
              <a:buNone/>
            </a:pPr>
            <a:endParaRPr>
              <a:latin typeface="Lora"/>
              <a:ea typeface="Lora"/>
              <a:cs typeface="Lora"/>
              <a:sym typeface="Lora"/>
            </a:endParaRPr>
          </a:p>
          <a:p>
            <a:pPr marL="0" lvl="0" indent="0" algn="l" rtl="0">
              <a:lnSpc>
                <a:spcPct val="90000"/>
              </a:lnSpc>
              <a:spcBef>
                <a:spcPts val="1000"/>
              </a:spcBef>
              <a:spcAft>
                <a:spcPts val="0"/>
              </a:spcAft>
              <a:buClr>
                <a:schemeClr val="dk1"/>
              </a:buClr>
              <a:buSzPts val="2800"/>
              <a:buNone/>
            </a:pPr>
            <a:endParaRPr>
              <a:latin typeface="Lora"/>
              <a:ea typeface="Lora"/>
              <a:cs typeface="Lora"/>
              <a:sym typeface="Lora"/>
            </a:endParaRPr>
          </a:p>
          <a:p>
            <a:pPr marL="0" lvl="0" indent="0" algn="l" rtl="0">
              <a:lnSpc>
                <a:spcPct val="90000"/>
              </a:lnSpc>
              <a:spcBef>
                <a:spcPts val="1000"/>
              </a:spcBef>
              <a:spcAft>
                <a:spcPts val="0"/>
              </a:spcAft>
              <a:buClr>
                <a:schemeClr val="dk1"/>
              </a:buClr>
              <a:buSzPts val="2800"/>
              <a:buNone/>
            </a:pPr>
            <a:endParaRPr>
              <a:latin typeface="Lora"/>
              <a:ea typeface="Lora"/>
              <a:cs typeface="Lora"/>
              <a:sym typeface="Lor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1671</Words>
  <Application>Microsoft Office PowerPoint</Application>
  <PresentationFormat>Widescreen</PresentationFormat>
  <Paragraphs>123</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Lora</vt:lpstr>
      <vt:lpstr>Arial</vt:lpstr>
      <vt:lpstr>Office Theme</vt:lpstr>
      <vt:lpstr>PowerPoint Presentation</vt:lpstr>
      <vt:lpstr>Preamble </vt:lpstr>
      <vt:lpstr>Introduction to relapse</vt:lpstr>
      <vt:lpstr>Page 120 of the Big Book</vt:lpstr>
      <vt:lpstr>The Big Book Warnings about Relapse </vt:lpstr>
      <vt:lpstr>The Big Book Warnings about Relapse </vt:lpstr>
      <vt:lpstr>Writing exercise </vt:lpstr>
      <vt:lpstr>Big Book Wisdom on Relapse </vt:lpstr>
      <vt:lpstr>Writing exercise and feedback </vt:lpstr>
      <vt:lpstr>Summary and closing thoughts </vt:lpstr>
      <vt:lpstr>Summary and closing thoughts </vt:lpstr>
      <vt:lpstr>Only 31 pages later....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naylor</dc:creator>
  <cp:lastModifiedBy>Leigh Drewett</cp:lastModifiedBy>
  <cp:revision>3</cp:revision>
  <dcterms:created xsi:type="dcterms:W3CDTF">2021-08-07T13:45:55Z</dcterms:created>
  <dcterms:modified xsi:type="dcterms:W3CDTF">2022-01-10T18:13:47Z</dcterms:modified>
</cp:coreProperties>
</file>